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85" r:id="rId2"/>
    <p:sldId id="388" r:id="rId3"/>
    <p:sldId id="392" r:id="rId4"/>
    <p:sldId id="394" r:id="rId5"/>
    <p:sldId id="281" r:id="rId6"/>
    <p:sldId id="389" r:id="rId7"/>
    <p:sldId id="402" r:id="rId8"/>
    <p:sldId id="400" r:id="rId9"/>
    <p:sldId id="401" r:id="rId10"/>
    <p:sldId id="393" r:id="rId11"/>
    <p:sldId id="395" r:id="rId12"/>
    <p:sldId id="390" r:id="rId13"/>
    <p:sldId id="391" r:id="rId14"/>
    <p:sldId id="396" r:id="rId15"/>
    <p:sldId id="397" r:id="rId16"/>
    <p:sldId id="398" r:id="rId17"/>
    <p:sldId id="39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lenn Morgan" initials="GM" lastIdx="1" clrIdx="0">
    <p:extLst>
      <p:ext uri="{19B8F6BF-5375-455C-9EA6-DF929625EA0E}">
        <p15:presenceInfo xmlns:p15="http://schemas.microsoft.com/office/powerpoint/2012/main" userId="S-1-5-21-328630735-3289398222-1102411317-36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903B"/>
    <a:srgbClr val="DDA700"/>
    <a:srgbClr val="3864B3"/>
    <a:srgbClr val="939393"/>
    <a:srgbClr val="DD6513"/>
    <a:srgbClr val="292929"/>
    <a:srgbClr val="1C1C1C"/>
    <a:srgbClr val="D96313"/>
    <a:srgbClr val="649A3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90" autoAdjust="0"/>
    <p:restoredTop sz="82603" autoAdjust="0"/>
  </p:normalViewPr>
  <p:slideViewPr>
    <p:cSldViewPr snapToGrid="0">
      <p:cViewPr varScale="1">
        <p:scale>
          <a:sx n="88" d="100"/>
          <a:sy n="88" d="100"/>
        </p:scale>
        <p:origin x="276" y="6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532A3A-E1C2-42EA-BDD6-305DAB1834E8}" type="datetimeFigureOut">
              <a:rPr lang="en-US" smtClean="0"/>
              <a:t>2/27/2018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8A03FD-669F-475F-B08E-D2CB64605A77}" type="slidenum">
              <a:rPr lang="en-US" smtClean="0"/>
              <a:t>‹#›</a:t>
            </a:fld>
            <a:endParaRPr lang="en-US"/>
          </a:p>
        </p:txBody>
      </p:sp>
    </p:spTree>
    <p:extLst>
      <p:ext uri="{BB962C8B-B14F-4D97-AF65-F5344CB8AC3E}">
        <p14:creationId xmlns:p14="http://schemas.microsoft.com/office/powerpoint/2010/main" val="1931871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Piggybacked</a:t>
            </a:r>
            <a:r>
              <a:rPr lang="en-US" baseline="0" dirty="0" smtClean="0"/>
              <a:t> software installation - just clicking yes on every window when installing software</a:t>
            </a:r>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3</a:t>
            </a:fld>
            <a:endParaRPr lang="en-US"/>
          </a:p>
        </p:txBody>
      </p:sp>
    </p:spTree>
    <p:extLst>
      <p:ext uri="{BB962C8B-B14F-4D97-AF65-F5344CB8AC3E}">
        <p14:creationId xmlns:p14="http://schemas.microsoft.com/office/powerpoint/2010/main" val="12829027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a:t>
            </a:r>
            <a:r>
              <a:rPr lang="en-US" baseline="0" dirty="0" smtClean="0"/>
              <a:t> agencies, this doesn’t apply to you as your internet access is through AOC</a:t>
            </a:r>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12</a:t>
            </a:fld>
            <a:endParaRPr lang="en-US"/>
          </a:p>
        </p:txBody>
      </p:sp>
    </p:spTree>
    <p:extLst>
      <p:ext uri="{BB962C8B-B14F-4D97-AF65-F5344CB8AC3E}">
        <p14:creationId xmlns:p14="http://schemas.microsoft.com/office/powerpoint/2010/main" val="12984117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14</a:t>
            </a:fld>
            <a:endParaRPr lang="en-US"/>
          </a:p>
        </p:txBody>
      </p:sp>
    </p:spTree>
    <p:extLst>
      <p:ext uri="{BB962C8B-B14F-4D97-AF65-F5344CB8AC3E}">
        <p14:creationId xmlns:p14="http://schemas.microsoft.com/office/powerpoint/2010/main" val="702199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Speaking of thumb</a:t>
            </a:r>
            <a:r>
              <a:rPr lang="en-US" baseline="0" dirty="0" smtClean="0"/>
              <a:t> drives,  if you ever find a thumb drive laying around, do not plug it into your computer to see what is on it.  Get it to us and we can safely determine the contents and whether it is ok to use.</a:t>
            </a:r>
            <a:endParaRPr lang="en-US" dirty="0" smtClean="0"/>
          </a:p>
          <a:p>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4</a:t>
            </a:fld>
            <a:endParaRPr lang="en-US"/>
          </a:p>
        </p:txBody>
      </p:sp>
    </p:spTree>
    <p:extLst>
      <p:ext uri="{BB962C8B-B14F-4D97-AF65-F5344CB8AC3E}">
        <p14:creationId xmlns:p14="http://schemas.microsoft.com/office/powerpoint/2010/main" val="3748797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all use email, but how can be more careful?  Here are a few scenarios and how you should respond.</a:t>
            </a:r>
          </a:p>
          <a:p>
            <a:endParaRPr lang="en-US" baseline="0" dirty="0" smtClean="0"/>
          </a:p>
          <a:p>
            <a:r>
              <a:rPr lang="en-US" baseline="0" dirty="0" smtClean="0"/>
              <a:t>Email Spoofing – creation of email with a forged sender address</a:t>
            </a:r>
            <a:endParaRPr lang="en-US" dirty="0" smtClean="0"/>
          </a:p>
          <a:p>
            <a:endParaRPr lang="en-US" dirty="0" smtClean="0"/>
          </a:p>
          <a:p>
            <a:r>
              <a:rPr lang="en-US" dirty="0" smtClean="0"/>
              <a:t>If you</a:t>
            </a:r>
            <a:r>
              <a:rPr lang="en-US" baseline="0" dirty="0" smtClean="0"/>
              <a:t> are hesitant about deleting an email that looks suspicious because you think it might be legitimate, you can call or email the sender to make sure.  My thought are “better safe than sorry and if it is legitimate or important, they can resend the email.</a:t>
            </a:r>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5</a:t>
            </a:fld>
            <a:endParaRPr lang="en-US"/>
          </a:p>
        </p:txBody>
      </p:sp>
    </p:spTree>
    <p:extLst>
      <p:ext uri="{BB962C8B-B14F-4D97-AF65-F5344CB8AC3E}">
        <p14:creationId xmlns:p14="http://schemas.microsoft.com/office/powerpoint/2010/main" val="4241529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you sign</a:t>
            </a:r>
            <a:r>
              <a:rPr lang="en-US" baseline="0" dirty="0" smtClean="0"/>
              <a:t> up for things using your email address, it can be put on a list that is sold to companies that send out junk or spam emails.</a:t>
            </a:r>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6</a:t>
            </a:fld>
            <a:endParaRPr lang="en-US"/>
          </a:p>
        </p:txBody>
      </p:sp>
    </p:spTree>
    <p:extLst>
      <p:ext uri="{BB962C8B-B14F-4D97-AF65-F5344CB8AC3E}">
        <p14:creationId xmlns:p14="http://schemas.microsoft.com/office/powerpoint/2010/main" val="1651156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doesn’t included</a:t>
            </a:r>
            <a:r>
              <a:rPr lang="en-US" baseline="0" dirty="0" smtClean="0"/>
              <a:t> emails between </a:t>
            </a:r>
            <a:r>
              <a:rPr lang="en-US" baseline="0" dirty="0" err="1" smtClean="0"/>
              <a:t>stclairco</a:t>
            </a:r>
            <a:r>
              <a:rPr lang="en-US" baseline="0" dirty="0" smtClean="0"/>
              <a:t> users.  We have security measures in place to protect internal emails.</a:t>
            </a:r>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7</a:t>
            </a:fld>
            <a:endParaRPr lang="en-US"/>
          </a:p>
        </p:txBody>
      </p:sp>
    </p:spTree>
    <p:extLst>
      <p:ext uri="{BB962C8B-B14F-4D97-AF65-F5344CB8AC3E}">
        <p14:creationId xmlns:p14="http://schemas.microsoft.com/office/powerpoint/2010/main" val="3524851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Phishing experiment.</a:t>
            </a:r>
            <a:r>
              <a:rPr lang="en-US" baseline="0" dirty="0" smtClean="0"/>
              <a:t>  We used a free tool to send out a phishing email to a limited number of users.</a:t>
            </a:r>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8</a:t>
            </a:fld>
            <a:endParaRPr lang="en-US"/>
          </a:p>
        </p:txBody>
      </p:sp>
    </p:spTree>
    <p:extLst>
      <p:ext uri="{BB962C8B-B14F-4D97-AF65-F5344CB8AC3E}">
        <p14:creationId xmlns:p14="http://schemas.microsoft.com/office/powerpoint/2010/main" val="1689953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9</a:t>
            </a:fld>
            <a:endParaRPr lang="en-US"/>
          </a:p>
        </p:txBody>
      </p:sp>
    </p:spTree>
    <p:extLst>
      <p:ext uri="{BB962C8B-B14F-4D97-AF65-F5344CB8AC3E}">
        <p14:creationId xmlns:p14="http://schemas.microsoft.com/office/powerpoint/2010/main" val="2044531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your</a:t>
            </a:r>
            <a:r>
              <a:rPr lang="en-US" baseline="0" dirty="0" smtClean="0"/>
              <a:t> department has a social media site that is used for business related functions, of course you can access it.  Companies know these sites are frequented and that is why there are so many ads, and these ads can be compromised</a:t>
            </a:r>
          </a:p>
          <a:p>
            <a:endParaRPr lang="en-US" baseline="0" dirty="0" smtClean="0"/>
          </a:p>
        </p:txBody>
      </p:sp>
      <p:sp>
        <p:nvSpPr>
          <p:cNvPr id="4" name="Slide Number Placeholder 3"/>
          <p:cNvSpPr>
            <a:spLocks noGrp="1"/>
          </p:cNvSpPr>
          <p:nvPr>
            <p:ph type="sldNum" sz="quarter" idx="10"/>
          </p:nvPr>
        </p:nvSpPr>
        <p:spPr/>
        <p:txBody>
          <a:bodyPr/>
          <a:lstStyle/>
          <a:p>
            <a:fld id="{C98A03FD-669F-475F-B08E-D2CB64605A77}" type="slidenum">
              <a:rPr lang="en-US" smtClean="0"/>
              <a:t>10</a:t>
            </a:fld>
            <a:endParaRPr lang="en-US"/>
          </a:p>
        </p:txBody>
      </p:sp>
    </p:spTree>
    <p:extLst>
      <p:ext uri="{BB962C8B-B14F-4D97-AF65-F5344CB8AC3E}">
        <p14:creationId xmlns:p14="http://schemas.microsoft.com/office/powerpoint/2010/main" val="3456009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emails and in most web</a:t>
            </a:r>
            <a:r>
              <a:rPr lang="en-US" baseline="0" dirty="0" smtClean="0"/>
              <a:t> browsers, you can hover over the link and it will show you at the bottom what site you are going to.  As a good rule of thumb, if the site doesn’t match the link, then it probably isn’t a legitimate site.  There are some exceptions when a tool is used to shorten a link.  I noticed that the ACCA uses this tool in their emails.</a:t>
            </a:r>
            <a:endParaRPr lang="en-US" dirty="0"/>
          </a:p>
        </p:txBody>
      </p:sp>
      <p:sp>
        <p:nvSpPr>
          <p:cNvPr id="4" name="Slide Number Placeholder 3"/>
          <p:cNvSpPr>
            <a:spLocks noGrp="1"/>
          </p:cNvSpPr>
          <p:nvPr>
            <p:ph type="sldNum" sz="quarter" idx="10"/>
          </p:nvPr>
        </p:nvSpPr>
        <p:spPr/>
        <p:txBody>
          <a:bodyPr/>
          <a:lstStyle/>
          <a:p>
            <a:fld id="{C98A03FD-669F-475F-B08E-D2CB64605A77}" type="slidenum">
              <a:rPr lang="en-US" smtClean="0"/>
              <a:t>11</a:t>
            </a:fld>
            <a:endParaRPr lang="en-US"/>
          </a:p>
        </p:txBody>
      </p:sp>
    </p:spTree>
    <p:extLst>
      <p:ext uri="{BB962C8B-B14F-4D97-AF65-F5344CB8AC3E}">
        <p14:creationId xmlns:p14="http://schemas.microsoft.com/office/powerpoint/2010/main" val="3659158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lstStyle>
            <a:lvl1pPr algn="ctr">
              <a:defRPr sz="6000"/>
            </a:lvl1pPr>
          </a:lstStyle>
          <a:p>
            <a:r>
              <a:rPr lang="en-US" dirty="0" smtClean="0"/>
              <a:t>Test info</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BBFFC7-5AFF-4374-B478-E246B74FFF84}"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4118667820"/>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BBFFC7-5AFF-4374-B478-E246B74FFF84}"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757768179"/>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BBFFC7-5AFF-4374-B478-E246B74FFF84}"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1360697863"/>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BBFFC7-5AFF-4374-B478-E246B74FFF84}"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3622649479"/>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BBFFC7-5AFF-4374-B478-E246B74FFF84}"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3315536913"/>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BBFFC7-5AFF-4374-B478-E246B74FFF84}" type="datetimeFigureOut">
              <a:rPr lang="en-US" smtClean="0"/>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2516970001"/>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BBFFC7-5AFF-4374-B478-E246B74FFF84}" type="datetimeFigureOut">
              <a:rPr lang="en-US" smtClean="0"/>
              <a:t>2/27/2018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2643237639"/>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BBFFC7-5AFF-4374-B478-E246B74FFF84}" type="datetimeFigureOut">
              <a:rPr lang="en-US" smtClean="0"/>
              <a:t>2/27/2018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2255790980"/>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BBFFC7-5AFF-4374-B478-E246B74FFF84}" type="datetimeFigureOut">
              <a:rPr lang="en-US" smtClean="0"/>
              <a:t>2/27/2018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464888971"/>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BBFFC7-5AFF-4374-B478-E246B74FFF84}" type="datetimeFigureOut">
              <a:rPr lang="en-US" smtClean="0"/>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189481409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BBFFC7-5AFF-4374-B478-E246B74FFF84}" type="datetimeFigureOut">
              <a:rPr lang="en-US" smtClean="0"/>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A403D9-1EF9-4D83-8F99-27C64A2CC18F}" type="slidenum">
              <a:rPr lang="en-US" smtClean="0"/>
              <a:t>‹#›</a:t>
            </a:fld>
            <a:endParaRPr lang="en-US"/>
          </a:p>
        </p:txBody>
      </p:sp>
    </p:spTree>
    <p:extLst>
      <p:ext uri="{BB962C8B-B14F-4D97-AF65-F5344CB8AC3E}">
        <p14:creationId xmlns:p14="http://schemas.microsoft.com/office/powerpoint/2010/main" val="1877991442"/>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powerpoint.sage-fox.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Test info</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BFFC7-5AFF-4374-B478-E246B74FFF84}" type="datetimeFigureOut">
              <a:rPr lang="en-US" smtClean="0"/>
              <a:t>2/27/2018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A403D9-1EF9-4D83-8F99-27C64A2CC18F}" type="slidenum">
              <a:rPr lang="en-US" smtClean="0"/>
              <a:t>‹#›</a:t>
            </a:fld>
            <a:endParaRPr lang="en-US" dirty="0"/>
          </a:p>
        </p:txBody>
      </p:sp>
      <p:pic>
        <p:nvPicPr>
          <p:cNvPr id="14" name="Picture 13">
            <a:hlinkClick r:id="rId13"/>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1762561" y="6756644"/>
            <a:ext cx="405993" cy="109728"/>
          </a:xfrm>
          <a:prstGeom prst="rect">
            <a:avLst/>
          </a:prstGeom>
          <a:noFill/>
          <a:effectLst>
            <a:glow rad="63500">
              <a:schemeClr val="bg1">
                <a:alpha val="45000"/>
              </a:schemeClr>
            </a:glow>
          </a:effectLst>
        </p:spPr>
      </p:pic>
    </p:spTree>
    <p:extLst>
      <p:ext uri="{BB962C8B-B14F-4D97-AF65-F5344CB8AC3E}">
        <p14:creationId xmlns:p14="http://schemas.microsoft.com/office/powerpoint/2010/main" val="108978196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owerpoint.sage-fox.com/"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mailto:jmyers@stclairco.com" TargetMode="External"/><Relationship Id="rId2" Type="http://schemas.openxmlformats.org/officeDocument/2006/relationships/image" Target="../media/image2.jpg"/><Relationship Id="rId1" Type="http://schemas.openxmlformats.org/officeDocument/2006/relationships/slideLayout" Target="../slideLayouts/slideLayout4.xml"/><Relationship Id="rId6" Type="http://schemas.openxmlformats.org/officeDocument/2006/relationships/hyperlink" Target="http://www.stclairco.com/technology" TargetMode="External"/><Relationship Id="rId5" Type="http://schemas.openxmlformats.org/officeDocument/2006/relationships/hyperlink" Target="mailto:helpdesk@stclairco.com" TargetMode="External"/><Relationship Id="rId4" Type="http://schemas.openxmlformats.org/officeDocument/2006/relationships/hyperlink" Target="mailto:gmorgan@stclairco.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hyperlink" Target="http://audit.knowbe4.com/kb4.html"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4" name="Rectangle 23"/>
          <p:cNvSpPr/>
          <p:nvPr/>
        </p:nvSpPr>
        <p:spPr>
          <a:xfrm>
            <a:off x="0" y="0"/>
            <a:ext cx="12192000" cy="6858000"/>
          </a:xfrm>
          <a:prstGeom prst="rect">
            <a:avLst/>
          </a:prstGeom>
          <a:solidFill>
            <a:schemeClr val="tx1">
              <a:alpha val="50000"/>
            </a:schemeClr>
          </a:solidFill>
          <a:ln>
            <a:noFill/>
          </a:ln>
          <a:scene3d>
            <a:camera prst="orthographicFront"/>
            <a:lightRig rig="threePt" dir="t"/>
          </a:scene3d>
          <a:sp3d prstMaterial="plastic"/>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p:cNvCxnSpPr/>
          <p:nvPr/>
        </p:nvCxnSpPr>
        <p:spPr>
          <a:xfrm flipV="1">
            <a:off x="955040" y="4135120"/>
            <a:ext cx="0" cy="1766"/>
          </a:xfrm>
          <a:prstGeom prst="line">
            <a:avLst/>
          </a:prstGeom>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4876760" y="4415157"/>
            <a:ext cx="7315240" cy="1622132"/>
            <a:chOff x="4876761" y="1806868"/>
            <a:chExt cx="7315240" cy="1622132"/>
          </a:xfrm>
        </p:grpSpPr>
        <p:sp>
          <p:nvSpPr>
            <p:cNvPr id="23" name="Freeform 22"/>
            <p:cNvSpPr>
              <a:spLocks noChangeAspect="1"/>
            </p:cNvSpPr>
            <p:nvPr/>
          </p:nvSpPr>
          <p:spPr>
            <a:xfrm rot="5400000">
              <a:off x="7723315" y="-1039686"/>
              <a:ext cx="1622132" cy="7315240"/>
            </a:xfrm>
            <a:custGeom>
              <a:avLst/>
              <a:gdLst>
                <a:gd name="connsiteX0" fmla="*/ 0 w 1622132"/>
                <a:gd name="connsiteY0" fmla="*/ 6507525 h 7315240"/>
                <a:gd name="connsiteX1" fmla="*/ 0 w 1622132"/>
                <a:gd name="connsiteY1" fmla="*/ 6498851 h 7315240"/>
                <a:gd name="connsiteX2" fmla="*/ 1 w 1622132"/>
                <a:gd name="connsiteY2" fmla="*/ 0 h 7315240"/>
                <a:gd name="connsiteX3" fmla="*/ 1622132 w 1622132"/>
                <a:gd name="connsiteY3" fmla="*/ 0 h 7315240"/>
                <a:gd name="connsiteX4" fmla="*/ 1622132 w 1622132"/>
                <a:gd name="connsiteY4" fmla="*/ 6498851 h 7315240"/>
                <a:gd name="connsiteX5" fmla="*/ 1622132 w 1622132"/>
                <a:gd name="connsiteY5" fmla="*/ 6507525 h 7315240"/>
                <a:gd name="connsiteX6" fmla="*/ 1621263 w 1622132"/>
                <a:gd name="connsiteY6" fmla="*/ 6507525 h 7315240"/>
                <a:gd name="connsiteX7" fmla="*/ 1605654 w 1622132"/>
                <a:gd name="connsiteY7" fmla="*/ 6663382 h 7315240"/>
                <a:gd name="connsiteX8" fmla="*/ 811065 w 1622132"/>
                <a:gd name="connsiteY8" fmla="*/ 7315240 h 7315240"/>
                <a:gd name="connsiteX9" fmla="*/ 16478 w 1622132"/>
                <a:gd name="connsiteY9" fmla="*/ 6663382 h 7315240"/>
                <a:gd name="connsiteX10" fmla="*/ 868 w 1622132"/>
                <a:gd name="connsiteY10" fmla="*/ 6507525 h 7315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22132" h="7315240">
                  <a:moveTo>
                    <a:pt x="0" y="6507525"/>
                  </a:moveTo>
                  <a:lnTo>
                    <a:pt x="0" y="6498851"/>
                  </a:lnTo>
                  <a:lnTo>
                    <a:pt x="1" y="0"/>
                  </a:lnTo>
                  <a:lnTo>
                    <a:pt x="1622132" y="0"/>
                  </a:lnTo>
                  <a:lnTo>
                    <a:pt x="1622132" y="6498851"/>
                  </a:lnTo>
                  <a:lnTo>
                    <a:pt x="1622132" y="6507525"/>
                  </a:lnTo>
                  <a:lnTo>
                    <a:pt x="1621263" y="6507525"/>
                  </a:lnTo>
                  <a:lnTo>
                    <a:pt x="1605654" y="6663382"/>
                  </a:lnTo>
                  <a:cubicBezTo>
                    <a:pt x="1530025" y="7035395"/>
                    <a:pt x="1203013" y="7315240"/>
                    <a:pt x="811065" y="7315240"/>
                  </a:cubicBezTo>
                  <a:cubicBezTo>
                    <a:pt x="419118" y="7315240"/>
                    <a:pt x="92106" y="7035395"/>
                    <a:pt x="16478" y="6663382"/>
                  </a:cubicBezTo>
                  <a:lnTo>
                    <a:pt x="868" y="6507525"/>
                  </a:lnTo>
                  <a:close/>
                </a:path>
              </a:pathLst>
            </a:cu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7" name="Group 16"/>
            <p:cNvGrpSpPr/>
            <p:nvPr/>
          </p:nvGrpSpPr>
          <p:grpSpPr>
            <a:xfrm rot="10800000">
              <a:off x="4905840" y="1927264"/>
              <a:ext cx="6201871" cy="1406689"/>
              <a:chOff x="1034631" y="2920420"/>
              <a:chExt cx="5917838" cy="1406689"/>
            </a:xfrm>
          </p:grpSpPr>
          <p:sp>
            <p:nvSpPr>
              <p:cNvPr id="27" name="TextBox 26">
                <a:hlinkClick r:id="rId3"/>
              </p:cNvPr>
              <p:cNvSpPr txBox="1"/>
              <p:nvPr/>
            </p:nvSpPr>
            <p:spPr>
              <a:xfrm rot="10800000">
                <a:off x="1034631" y="2920420"/>
                <a:ext cx="2640458" cy="307777"/>
              </a:xfrm>
              <a:prstGeom prst="rect">
                <a:avLst/>
              </a:prstGeom>
              <a:noFill/>
              <a:effectLst>
                <a:outerShdw blurRad="50800" dist="38100" dir="2700000" algn="tl" rotWithShape="0">
                  <a:prstClr val="black">
                    <a:alpha val="50000"/>
                  </a:prstClr>
                </a:outerShdw>
              </a:effectLst>
            </p:spPr>
            <p:txBody>
              <a:bodyPr wrap="square" rtlCol="0">
                <a:spAutoFit/>
              </a:bodyPr>
              <a:lstStyle/>
              <a:p>
                <a:pPr algn="ctr"/>
                <a:r>
                  <a:rPr lang="en-US" sz="1400" i="1" dirty="0" smtClean="0">
                    <a:solidFill>
                      <a:schemeClr val="bg1"/>
                    </a:solidFill>
                    <a:latin typeface="+mj-lt"/>
                    <a:cs typeface="Estrangelo Edessa" panose="03080600000000000000" pitchFamily="66" charset="0"/>
                  </a:rPr>
                  <a:t>St. Clair County IT – Feb. 28, 2018</a:t>
                </a:r>
                <a:endParaRPr lang="en-US" sz="1400" i="1" dirty="0">
                  <a:solidFill>
                    <a:schemeClr val="bg1"/>
                  </a:solidFill>
                  <a:latin typeface="+mj-lt"/>
                  <a:cs typeface="Estrangelo Edessa" panose="03080600000000000000" pitchFamily="66" charset="0"/>
                </a:endParaRPr>
              </a:p>
            </p:txBody>
          </p:sp>
          <p:sp>
            <p:nvSpPr>
              <p:cNvPr id="26" name="TextBox 25"/>
              <p:cNvSpPr txBox="1"/>
              <p:nvPr/>
            </p:nvSpPr>
            <p:spPr>
              <a:xfrm rot="10800000">
                <a:off x="1763293" y="3188336"/>
                <a:ext cx="5189176" cy="1138773"/>
              </a:xfrm>
              <a:prstGeom prst="rect">
                <a:avLst/>
              </a:prstGeom>
              <a:noFill/>
              <a:ln>
                <a:noFill/>
              </a:ln>
              <a:effectLst>
                <a:outerShdw blurRad="50800" dist="38100" dir="2700000" algn="tl" rotWithShape="0">
                  <a:prstClr val="black">
                    <a:alpha val="40000"/>
                  </a:prstClr>
                </a:outerShdw>
              </a:effectLst>
            </p:spPr>
            <p:txBody>
              <a:bodyPr wrap="square" rtlCol="0">
                <a:spAutoFit/>
              </a:bodyPr>
              <a:lstStyle/>
              <a:p>
                <a:pPr lvl="1" algn="ctr"/>
                <a:r>
                  <a:rPr lang="en-US" sz="4400" dirty="0" smtClean="0">
                    <a:solidFill>
                      <a:schemeClr val="bg1"/>
                    </a:solidFill>
                    <a:cs typeface="Estrangelo Edessa" panose="03080600000000000000" pitchFamily="66" charset="0"/>
                  </a:rPr>
                  <a:t>Computer Security</a:t>
                </a:r>
              </a:p>
              <a:p>
                <a:pPr algn="ctr"/>
                <a:r>
                  <a:rPr lang="en-US" sz="2400" dirty="0" smtClean="0">
                    <a:solidFill>
                      <a:schemeClr val="bg1"/>
                    </a:solidFill>
                    <a:cs typeface="Estrangelo Edessa" panose="03080600000000000000" pitchFamily="66" charset="0"/>
                  </a:rPr>
                  <a:t>- St. Clair County Network-</a:t>
                </a:r>
                <a:endParaRPr lang="en-US" sz="2400" dirty="0">
                  <a:solidFill>
                    <a:schemeClr val="bg1"/>
                  </a:solidFill>
                  <a:cs typeface="Estrangelo Edessa" panose="03080600000000000000" pitchFamily="66" charset="0"/>
                </a:endParaRPr>
              </a:p>
            </p:txBody>
          </p:sp>
        </p:grpSp>
      </p:grpSp>
    </p:spTree>
    <p:extLst>
      <p:ext uri="{BB962C8B-B14F-4D97-AF65-F5344CB8AC3E}">
        <p14:creationId xmlns:p14="http://schemas.microsoft.com/office/powerpoint/2010/main" val="3680085301"/>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365125"/>
            <a:ext cx="3804138" cy="1325563"/>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solidFill>
                  <a:srgbClr val="939393"/>
                </a:solidFill>
              </a:rPr>
              <a:t>Web Browsing</a:t>
            </a:r>
            <a:endParaRPr lang="en-US" dirty="0">
              <a:solidFill>
                <a:srgbClr val="939393"/>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lnSpcReduction="10000"/>
          </a:bodyPr>
          <a:lstStyle/>
          <a:p>
            <a:r>
              <a:rPr lang="en-US" dirty="0" smtClean="0"/>
              <a:t>Use caution when browsing the internet</a:t>
            </a:r>
          </a:p>
          <a:p>
            <a:r>
              <a:rPr lang="en-US" dirty="0" smtClean="0"/>
              <a:t>If you use a search engine, most of the top search results are ads and have a small line of text denoting this</a:t>
            </a:r>
          </a:p>
          <a:p>
            <a:r>
              <a:rPr lang="en-US" dirty="0" smtClean="0"/>
              <a:t>Change your homepage from the default MSN or Yahoo</a:t>
            </a:r>
          </a:p>
          <a:p>
            <a:pPr lvl="1"/>
            <a:r>
              <a:rPr lang="en-US" dirty="0" smtClean="0"/>
              <a:t>These sites contain many ads and those ads can be easily corrupted</a:t>
            </a:r>
          </a:p>
          <a:p>
            <a:r>
              <a:rPr lang="en-US" dirty="0" smtClean="0"/>
              <a:t>Avoid accessing personal Social Media websites on the county network</a:t>
            </a:r>
          </a:p>
          <a:p>
            <a:r>
              <a:rPr lang="en-US" dirty="0"/>
              <a:t>Most of the time, your job will not cause you to access a corrupt website</a:t>
            </a:r>
          </a:p>
          <a:p>
            <a:r>
              <a:rPr lang="en-US" dirty="0" smtClean="0"/>
              <a:t>Be cautious when clicking on links in webpages, searches and emails</a:t>
            </a:r>
          </a:p>
          <a:p>
            <a:endParaRPr lang="en-US" dirty="0" smtClean="0"/>
          </a:p>
          <a:p>
            <a:endParaRPr lang="en-US" dirty="0" smtClean="0"/>
          </a:p>
        </p:txBody>
      </p:sp>
      <p:pic>
        <p:nvPicPr>
          <p:cNvPr id="2" name="Picture 1"/>
          <p:cNvPicPr>
            <a:picLocks noChangeAspect="1"/>
          </p:cNvPicPr>
          <p:nvPr/>
        </p:nvPicPr>
        <p:blipFill>
          <a:blip r:embed="rId4"/>
          <a:stretch>
            <a:fillRect/>
          </a:stretch>
        </p:blipFill>
        <p:spPr>
          <a:xfrm>
            <a:off x="8228710" y="2663073"/>
            <a:ext cx="1657350" cy="466725"/>
          </a:xfrm>
          <a:prstGeom prst="rect">
            <a:avLst/>
          </a:prstGeom>
        </p:spPr>
      </p:pic>
      <p:cxnSp>
        <p:nvCxnSpPr>
          <p:cNvPr id="9" name="Straight Arrow Connector 8"/>
          <p:cNvCxnSpPr/>
          <p:nvPr/>
        </p:nvCxnSpPr>
        <p:spPr>
          <a:xfrm>
            <a:off x="7403438" y="2896436"/>
            <a:ext cx="1014883" cy="160773"/>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525923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1+#ppt_w/2"/>
                                          </p:val>
                                        </p:tav>
                                        <p:tav tm="100000">
                                          <p:val>
                                            <p:strVal val="#ppt_x"/>
                                          </p:val>
                                        </p:tav>
                                      </p:tavLst>
                                    </p:anim>
                                    <p:anim calcmode="lin" valueType="num">
                                      <p:cBhvr additive="base">
                                        <p:cTn id="24" dur="500" fill="hold"/>
                                        <p:tgtEl>
                                          <p:spTgt spid="2"/>
                                        </p:tgtEl>
                                        <p:attrNameLst>
                                          <p:attrName>ppt_y</p:attrName>
                                        </p:attrNameLst>
                                      </p:cBhvr>
                                      <p:tavLst>
                                        <p:tav tm="0">
                                          <p:val>
                                            <p:strVal val="#ppt_y"/>
                                          </p:val>
                                        </p:tav>
                                        <p:tav tm="100000">
                                          <p:val>
                                            <p:strVal val="#ppt_y"/>
                                          </p:val>
                                        </p:tav>
                                      </p:tavLst>
                                    </p:anim>
                                  </p:childTnLst>
                                </p:cTn>
                              </p:par>
                              <p:par>
                                <p:cTn id="25" presetID="31" presetClass="entr" presetSubtype="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1000" fill="hold"/>
                                        <p:tgtEl>
                                          <p:spTgt spid="9"/>
                                        </p:tgtEl>
                                        <p:attrNameLst>
                                          <p:attrName>ppt_w</p:attrName>
                                        </p:attrNameLst>
                                      </p:cBhvr>
                                      <p:tavLst>
                                        <p:tav tm="0">
                                          <p:val>
                                            <p:fltVal val="0"/>
                                          </p:val>
                                        </p:tav>
                                        <p:tav tm="100000">
                                          <p:val>
                                            <p:strVal val="#ppt_w"/>
                                          </p:val>
                                        </p:tav>
                                      </p:tavLst>
                                    </p:anim>
                                    <p:anim calcmode="lin" valueType="num">
                                      <p:cBhvr>
                                        <p:cTn id="28" dur="1000" fill="hold"/>
                                        <p:tgtEl>
                                          <p:spTgt spid="9"/>
                                        </p:tgtEl>
                                        <p:attrNameLst>
                                          <p:attrName>ppt_h</p:attrName>
                                        </p:attrNameLst>
                                      </p:cBhvr>
                                      <p:tavLst>
                                        <p:tav tm="0">
                                          <p:val>
                                            <p:fltVal val="0"/>
                                          </p:val>
                                        </p:tav>
                                        <p:tav tm="100000">
                                          <p:val>
                                            <p:strVal val="#ppt_h"/>
                                          </p:val>
                                        </p:tav>
                                      </p:tavLst>
                                    </p:anim>
                                    <p:anim calcmode="lin" valueType="num">
                                      <p:cBhvr>
                                        <p:cTn id="29" dur="1000" fill="hold"/>
                                        <p:tgtEl>
                                          <p:spTgt spid="9"/>
                                        </p:tgtEl>
                                        <p:attrNameLst>
                                          <p:attrName>style.rotation</p:attrName>
                                        </p:attrNameLst>
                                      </p:cBhvr>
                                      <p:tavLst>
                                        <p:tav tm="0">
                                          <p:val>
                                            <p:fltVal val="90"/>
                                          </p:val>
                                        </p:tav>
                                        <p:tav tm="100000">
                                          <p:val>
                                            <p:fltVal val="0"/>
                                          </p:val>
                                        </p:tav>
                                      </p:tavLst>
                                    </p:anim>
                                    <p:animEffect transition="in" filter="fade">
                                      <p:cBhvr>
                                        <p:cTn id="30" dur="10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anim calcmode="lin" valueType="num">
                                      <p:cBhvr additive="base">
                                        <p:cTn id="35"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8">
                                            <p:txEl>
                                              <p:pRg st="3" end="3"/>
                                            </p:txEl>
                                          </p:spTgt>
                                        </p:tgtEl>
                                        <p:attrNameLst>
                                          <p:attrName>style.visibility</p:attrName>
                                        </p:attrNameLst>
                                      </p:cBhvr>
                                      <p:to>
                                        <p:strVal val="visible"/>
                                      </p:to>
                                    </p:set>
                                    <p:anim calcmode="lin" valueType="num">
                                      <p:cBhvr additive="base">
                                        <p:cTn id="41"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8">
                                            <p:txEl>
                                              <p:pRg st="4" end="4"/>
                                            </p:txEl>
                                          </p:spTgt>
                                        </p:tgtEl>
                                        <p:attrNameLst>
                                          <p:attrName>style.visibility</p:attrName>
                                        </p:attrNameLst>
                                      </p:cBhvr>
                                      <p:to>
                                        <p:strVal val="visible"/>
                                      </p:to>
                                    </p:set>
                                    <p:anim calcmode="lin" valueType="num">
                                      <p:cBhvr additive="base">
                                        <p:cTn id="47"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8">
                                            <p:txEl>
                                              <p:pRg st="5" end="5"/>
                                            </p:txEl>
                                          </p:spTgt>
                                        </p:tgtEl>
                                        <p:attrNameLst>
                                          <p:attrName>style.visibility</p:attrName>
                                        </p:attrNameLst>
                                      </p:cBhvr>
                                      <p:to>
                                        <p:strVal val="visible"/>
                                      </p:to>
                                    </p:set>
                                    <p:anim calcmode="lin" valueType="num">
                                      <p:cBhvr additive="base">
                                        <p:cTn id="53"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2" fill="hold" grpId="0" nodeType="clickEffect">
                                  <p:stCondLst>
                                    <p:cond delay="0"/>
                                  </p:stCondLst>
                                  <p:childTnLst>
                                    <p:set>
                                      <p:cBhvr>
                                        <p:cTn id="58" dur="1" fill="hold">
                                          <p:stCondLst>
                                            <p:cond delay="0"/>
                                          </p:stCondLst>
                                        </p:cTn>
                                        <p:tgtEl>
                                          <p:spTgt spid="8">
                                            <p:txEl>
                                              <p:pRg st="6" end="6"/>
                                            </p:txEl>
                                          </p:spTgt>
                                        </p:tgtEl>
                                        <p:attrNameLst>
                                          <p:attrName>style.visibility</p:attrName>
                                        </p:attrNameLst>
                                      </p:cBhvr>
                                      <p:to>
                                        <p:strVal val="visible"/>
                                      </p:to>
                                    </p:set>
                                    <p:anim calcmode="lin" valueType="num">
                                      <p:cBhvr additive="base">
                                        <p:cTn id="59" dur="500" fill="hold"/>
                                        <p:tgtEl>
                                          <p:spTgt spid="8">
                                            <p:txEl>
                                              <p:pRg st="6" end="6"/>
                                            </p:txEl>
                                          </p:spTgt>
                                        </p:tgtEl>
                                        <p:attrNameLst>
                                          <p:attrName>ppt_x</p:attrName>
                                        </p:attrNameLst>
                                      </p:cBhvr>
                                      <p:tavLst>
                                        <p:tav tm="0">
                                          <p:val>
                                            <p:strVal val="1+#ppt_w/2"/>
                                          </p:val>
                                        </p:tav>
                                        <p:tav tm="100000">
                                          <p:val>
                                            <p:strVal val="#ppt_x"/>
                                          </p:val>
                                        </p:tav>
                                      </p:tavLst>
                                    </p:anim>
                                    <p:anim calcmode="lin" valueType="num">
                                      <p:cBhvr additive="base">
                                        <p:cTn id="60" dur="500" fill="hold"/>
                                        <p:tgtEl>
                                          <p:spTgt spid="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199" y="365125"/>
            <a:ext cx="4738635" cy="1325563"/>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solidFill>
                  <a:srgbClr val="939393"/>
                </a:solidFill>
              </a:rPr>
              <a:t>Web Browsing cont.</a:t>
            </a:r>
            <a:endParaRPr lang="en-US" dirty="0">
              <a:solidFill>
                <a:srgbClr val="939393"/>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marL="0" indent="0">
              <a:buNone/>
            </a:pPr>
            <a:endParaRPr lang="en-US" dirty="0" smtClean="0"/>
          </a:p>
          <a:p>
            <a:endParaRPr lang="en-US" dirty="0" smtClean="0"/>
          </a:p>
        </p:txBody>
      </p:sp>
      <p:cxnSp>
        <p:nvCxnSpPr>
          <p:cNvPr id="9" name="Straight Arrow Connector 8"/>
          <p:cNvCxnSpPr/>
          <p:nvPr/>
        </p:nvCxnSpPr>
        <p:spPr>
          <a:xfrm>
            <a:off x="7403438" y="2896436"/>
            <a:ext cx="1014883" cy="160773"/>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4"/>
          <a:stretch>
            <a:fillRect/>
          </a:stretch>
        </p:blipFill>
        <p:spPr>
          <a:xfrm>
            <a:off x="2829404" y="2335631"/>
            <a:ext cx="6533190" cy="2682909"/>
          </a:xfrm>
          <a:prstGeom prst="rect">
            <a:avLst/>
          </a:prstGeom>
        </p:spPr>
      </p:pic>
    </p:spTree>
    <p:extLst>
      <p:ext uri="{BB962C8B-B14F-4D97-AF65-F5344CB8AC3E}">
        <p14:creationId xmlns:p14="http://schemas.microsoft.com/office/powerpoint/2010/main" val="3744790935"/>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365125"/>
            <a:ext cx="4356798" cy="1325563"/>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solidFill>
                  <a:srgbClr val="DD6513"/>
                </a:solidFill>
              </a:rPr>
              <a:t>Content Filtering</a:t>
            </a:r>
            <a:endParaRPr lang="en-US" dirty="0">
              <a:solidFill>
                <a:srgbClr val="DD6513"/>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t>The county has a network firewall/content filter device</a:t>
            </a:r>
          </a:p>
          <a:p>
            <a:pPr lvl="1"/>
            <a:r>
              <a:rPr lang="en-US" dirty="0" smtClean="0"/>
              <a:t>This device has rules that allow access in and out of our network</a:t>
            </a:r>
          </a:p>
          <a:p>
            <a:pPr lvl="1"/>
            <a:r>
              <a:rPr lang="en-US" dirty="0" smtClean="0"/>
              <a:t>We currently have it set to block things like adult content, drugs, etc., but it isn’t locked down tight</a:t>
            </a:r>
          </a:p>
          <a:p>
            <a:pPr lvl="1"/>
            <a:r>
              <a:rPr lang="en-US" dirty="0" smtClean="0"/>
              <a:t>We have the capability of setting up different profiles for each department</a:t>
            </a:r>
          </a:p>
          <a:p>
            <a:pPr lvl="1"/>
            <a:r>
              <a:rPr lang="en-US" dirty="0" smtClean="0"/>
              <a:t>In the near future, we will be getting with each department head to determine what, if any, content restrictions need to be implemented for your department</a:t>
            </a:r>
          </a:p>
        </p:txBody>
      </p:sp>
    </p:spTree>
    <p:extLst>
      <p:ext uri="{BB962C8B-B14F-4D97-AF65-F5344CB8AC3E}">
        <p14:creationId xmlns:p14="http://schemas.microsoft.com/office/powerpoint/2010/main" val="188223088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additive="base">
                                        <p:cTn id="23"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additive="base">
                                        <p:cTn id="35"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365125"/>
            <a:ext cx="3070609" cy="1325563"/>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solidFill>
                  <a:srgbClr val="3864B3"/>
                </a:solidFill>
              </a:rPr>
              <a:t>Passwords</a:t>
            </a:r>
            <a:endParaRPr lang="en-US" dirty="0">
              <a:solidFill>
                <a:srgbClr val="3864B3"/>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lnSpcReduction="10000"/>
          </a:bodyPr>
          <a:lstStyle/>
          <a:p>
            <a:r>
              <a:rPr lang="en-US" dirty="0" smtClean="0"/>
              <a:t>Don’t share your passwords with anyone!</a:t>
            </a:r>
          </a:p>
          <a:p>
            <a:r>
              <a:rPr lang="en-US" dirty="0" smtClean="0"/>
              <a:t>Don’t write your passwords on sticky notes and attach them to your monitor or bulletin board!</a:t>
            </a:r>
          </a:p>
          <a:p>
            <a:r>
              <a:rPr lang="en-US" dirty="0" smtClean="0"/>
              <a:t>Don’t use the exact same password for everything</a:t>
            </a:r>
          </a:p>
          <a:p>
            <a:pPr lvl="1"/>
            <a:r>
              <a:rPr lang="en-US" dirty="0" smtClean="0"/>
              <a:t>Password1 – P@ssw0rd1 – p@SSworD1 – Password2</a:t>
            </a:r>
          </a:p>
          <a:p>
            <a:r>
              <a:rPr lang="en-US" dirty="0" smtClean="0"/>
              <a:t>Although it is tempting to use a simple password that’s easy to remember, those passwords are easy to guess </a:t>
            </a:r>
            <a:r>
              <a:rPr lang="en-US" smtClean="0"/>
              <a:t>or crack</a:t>
            </a:r>
            <a:endParaRPr lang="en-US" dirty="0" smtClean="0"/>
          </a:p>
          <a:p>
            <a:r>
              <a:rPr lang="en-US" dirty="0" smtClean="0"/>
              <a:t>There are apps for your phone and also applications for your computer to safely keep up with your passwords</a:t>
            </a:r>
          </a:p>
          <a:p>
            <a:pPr lvl="1"/>
            <a:r>
              <a:rPr lang="en-US" dirty="0" smtClean="0"/>
              <a:t>Please ask us before using any application so we can verify that it is safe</a:t>
            </a:r>
          </a:p>
        </p:txBody>
      </p:sp>
    </p:spTree>
    <p:extLst>
      <p:ext uri="{BB962C8B-B14F-4D97-AF65-F5344CB8AC3E}">
        <p14:creationId xmlns:p14="http://schemas.microsoft.com/office/powerpoint/2010/main" val="20226434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additive="base">
                                        <p:cTn id="23"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additive="base">
                                        <p:cTn id="35"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8">
                                            <p:txEl>
                                              <p:pRg st="5" end="5"/>
                                            </p:txEl>
                                          </p:spTgt>
                                        </p:tgtEl>
                                        <p:attrNameLst>
                                          <p:attrName>style.visibility</p:attrName>
                                        </p:attrNameLst>
                                      </p:cBhvr>
                                      <p:to>
                                        <p:strVal val="visible"/>
                                      </p:to>
                                    </p:set>
                                    <p:anim calcmode="lin" valueType="num">
                                      <p:cBhvr additive="base">
                                        <p:cTn id="41"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8">
                                            <p:txEl>
                                              <p:pRg st="6" end="6"/>
                                            </p:txEl>
                                          </p:spTgt>
                                        </p:tgtEl>
                                        <p:attrNameLst>
                                          <p:attrName>style.visibility</p:attrName>
                                        </p:attrNameLst>
                                      </p:cBhvr>
                                      <p:to>
                                        <p:strVal val="visible"/>
                                      </p:to>
                                    </p:set>
                                    <p:anim calcmode="lin" valueType="num">
                                      <p:cBhvr additive="base">
                                        <p:cTn id="47" dur="500" fill="hold"/>
                                        <p:tgtEl>
                                          <p:spTgt spid="8">
                                            <p:txEl>
                                              <p:pRg st="6" end="6"/>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365125"/>
            <a:ext cx="3070609" cy="1325563"/>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solidFill>
                  <a:schemeClr val="bg2">
                    <a:lumMod val="90000"/>
                  </a:schemeClr>
                </a:solidFill>
              </a:rPr>
              <a:t>Data Backup</a:t>
            </a:r>
            <a:endParaRPr lang="en-US" dirty="0">
              <a:solidFill>
                <a:schemeClr val="bg2">
                  <a:lumMod val="90000"/>
                </a:schemeClr>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t>In the unlikely event that you get infected, or your hard drive crashes, you can recover your files if you have a backup</a:t>
            </a:r>
          </a:p>
          <a:p>
            <a:r>
              <a:rPr lang="en-US" dirty="0" smtClean="0"/>
              <a:t>We backup all county servers, but we do not backup data on desktops or laptops</a:t>
            </a:r>
          </a:p>
          <a:p>
            <a:r>
              <a:rPr lang="en-US" dirty="0"/>
              <a:t>Depending on the amount of data you have, you can use a thumb drive or an external hard </a:t>
            </a:r>
            <a:r>
              <a:rPr lang="en-US" dirty="0" smtClean="0"/>
              <a:t>drive</a:t>
            </a:r>
          </a:p>
          <a:p>
            <a:r>
              <a:rPr lang="en-US" dirty="0"/>
              <a:t>This </a:t>
            </a:r>
            <a:r>
              <a:rPr lang="en-US" dirty="0" smtClean="0"/>
              <a:t>backup drive should </a:t>
            </a:r>
            <a:r>
              <a:rPr lang="en-US" dirty="0"/>
              <a:t>not stay connected to your computer at all times.  </a:t>
            </a:r>
            <a:endParaRPr lang="en-US" dirty="0" smtClean="0"/>
          </a:p>
          <a:p>
            <a:pPr lvl="1"/>
            <a:r>
              <a:rPr lang="en-US" dirty="0" smtClean="0"/>
              <a:t>If </a:t>
            </a:r>
            <a:r>
              <a:rPr lang="en-US" dirty="0"/>
              <a:t>your computer gets infected, </a:t>
            </a:r>
            <a:r>
              <a:rPr lang="en-US" dirty="0" smtClean="0"/>
              <a:t>the external </a:t>
            </a:r>
            <a:r>
              <a:rPr lang="en-US" dirty="0"/>
              <a:t>storage device </a:t>
            </a:r>
            <a:r>
              <a:rPr lang="en-US" dirty="0" smtClean="0"/>
              <a:t>could be infected as </a:t>
            </a:r>
            <a:r>
              <a:rPr lang="en-US" dirty="0"/>
              <a:t>well and </a:t>
            </a:r>
            <a:r>
              <a:rPr lang="en-US" dirty="0" smtClean="0"/>
              <a:t>then your </a:t>
            </a:r>
            <a:r>
              <a:rPr lang="en-US" dirty="0"/>
              <a:t>backups are useless</a:t>
            </a:r>
            <a:endParaRPr lang="en-US" dirty="0" smtClean="0"/>
          </a:p>
        </p:txBody>
      </p:sp>
    </p:spTree>
    <p:extLst>
      <p:ext uri="{BB962C8B-B14F-4D97-AF65-F5344CB8AC3E}">
        <p14:creationId xmlns:p14="http://schemas.microsoft.com/office/powerpoint/2010/main" val="285013937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additive="base">
                                        <p:cTn id="23"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nodeType="click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additive="base">
                                        <p:cTn id="35"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365125"/>
            <a:ext cx="6336323" cy="1325563"/>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solidFill>
                  <a:srgbClr val="DDA700"/>
                </a:solidFill>
              </a:rPr>
              <a:t>New Computer Use Policy</a:t>
            </a:r>
            <a:endParaRPr lang="en-US" dirty="0">
              <a:solidFill>
                <a:srgbClr val="DDA700"/>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a:t>We have developed an updated computer use policy that has been adopted by the County Commission – Policy #57</a:t>
            </a:r>
          </a:p>
          <a:p>
            <a:r>
              <a:rPr lang="en-US" dirty="0"/>
              <a:t>This will be on the county website this afternoon</a:t>
            </a:r>
          </a:p>
          <a:p>
            <a:r>
              <a:rPr lang="en-US" dirty="0"/>
              <a:t>Please have each employee read this policy</a:t>
            </a:r>
          </a:p>
          <a:p>
            <a:r>
              <a:rPr lang="en-US" dirty="0"/>
              <a:t>After they have read it, the last page needs to </a:t>
            </a:r>
            <a:r>
              <a:rPr lang="en-US" dirty="0" smtClean="0"/>
              <a:t>be </a:t>
            </a:r>
            <a:r>
              <a:rPr lang="en-US" smtClean="0"/>
              <a:t>printed and signed </a:t>
            </a:r>
            <a:r>
              <a:rPr lang="en-US" dirty="0"/>
              <a:t>by each employee and turned into our HR Specialist, Sandra Wolfe</a:t>
            </a:r>
          </a:p>
          <a:p>
            <a:r>
              <a:rPr lang="en-US" dirty="0" smtClean="0"/>
              <a:t>Your work computer is not your personal computer and shouldn’t be used as such</a:t>
            </a:r>
          </a:p>
          <a:p>
            <a:r>
              <a:rPr lang="en-US" dirty="0" smtClean="0"/>
              <a:t>Your computer is a tool to allow you to accomplish your job</a:t>
            </a:r>
            <a:endParaRPr lang="en-US" dirty="0"/>
          </a:p>
        </p:txBody>
      </p:sp>
    </p:spTree>
    <p:extLst>
      <p:ext uri="{BB962C8B-B14F-4D97-AF65-F5344CB8AC3E}">
        <p14:creationId xmlns:p14="http://schemas.microsoft.com/office/powerpoint/2010/main" val="4832762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additive="base">
                                        <p:cTn id="23"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additive="base">
                                        <p:cTn id="35"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8">
                                            <p:txEl>
                                              <p:pRg st="5" end="5"/>
                                            </p:txEl>
                                          </p:spTgt>
                                        </p:tgtEl>
                                        <p:attrNameLst>
                                          <p:attrName>style.visibility</p:attrName>
                                        </p:attrNameLst>
                                      </p:cBhvr>
                                      <p:to>
                                        <p:strVal val="visible"/>
                                      </p:to>
                                    </p:set>
                                    <p:anim calcmode="lin" valueType="num">
                                      <p:cBhvr additive="base">
                                        <p:cTn id="41"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3571455" y="2766218"/>
            <a:ext cx="5049087" cy="1325563"/>
          </a:xfrm>
          <a:ln/>
          <a:scene3d>
            <a:camera prst="orthographicFront"/>
            <a:lightRig rig="threePt" dir="t"/>
          </a:scene3d>
          <a:sp3d>
            <a:bevelT/>
          </a:sp3d>
        </p:spPr>
        <p:style>
          <a:lnRef idx="0">
            <a:schemeClr val="dk1"/>
          </a:lnRef>
          <a:fillRef idx="3">
            <a:schemeClr val="dk1"/>
          </a:fillRef>
          <a:effectRef idx="3">
            <a:schemeClr val="dk1"/>
          </a:effectRef>
          <a:fontRef idx="minor">
            <a:schemeClr val="lt1"/>
          </a:fontRef>
        </p:style>
        <p:txBody>
          <a:bodyPr>
            <a:noAutofit/>
          </a:bodyPr>
          <a:lstStyle/>
          <a:p>
            <a:r>
              <a:rPr lang="en-US" sz="7200" dirty="0" smtClean="0">
                <a:solidFill>
                  <a:srgbClr val="5E903B"/>
                </a:solidFill>
              </a:rPr>
              <a:t>Questions…..</a:t>
            </a:r>
            <a:endParaRPr lang="en-US" sz="7200" dirty="0">
              <a:solidFill>
                <a:srgbClr val="5E903B"/>
              </a:solidFill>
            </a:endParaRPr>
          </a:p>
        </p:txBody>
      </p:sp>
    </p:spTree>
    <p:extLst>
      <p:ext uri="{BB962C8B-B14F-4D97-AF65-F5344CB8AC3E}">
        <p14:creationId xmlns:p14="http://schemas.microsoft.com/office/powerpoint/2010/main" val="34168261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indefinite" fill="hold" grpId="0" nodeType="withEffect">
                                  <p:stCondLst>
                                    <p:cond delay="0"/>
                                  </p:stCondLst>
                                  <p:endCondLst>
                                    <p:cond evt="onNext" delay="0">
                                      <p:tgtEl>
                                        <p:sldTgt/>
                                      </p:tgtEl>
                                    </p:cond>
                                  </p:endCondLst>
                                  <p:childTnLst>
                                    <p:animRot by="120000">
                                      <p:cBhvr>
                                        <p:cTn id="6" dur="50" fill="hold">
                                          <p:stCondLst>
                                            <p:cond delay="0"/>
                                          </p:stCondLst>
                                        </p:cTn>
                                        <p:tgtEl>
                                          <p:spTgt spid="5"/>
                                        </p:tgtEl>
                                        <p:attrNameLst>
                                          <p:attrName>r</p:attrName>
                                        </p:attrNameLst>
                                      </p:cBhvr>
                                    </p:animRot>
                                    <p:animRot by="-240000">
                                      <p:cBhvr>
                                        <p:cTn id="7" dur="100" fill="hold">
                                          <p:stCondLst>
                                            <p:cond delay="100"/>
                                          </p:stCondLst>
                                        </p:cTn>
                                        <p:tgtEl>
                                          <p:spTgt spid="5"/>
                                        </p:tgtEl>
                                        <p:attrNameLst>
                                          <p:attrName>r</p:attrName>
                                        </p:attrNameLst>
                                      </p:cBhvr>
                                    </p:animRot>
                                    <p:animRot by="240000">
                                      <p:cBhvr>
                                        <p:cTn id="8" dur="100" fill="hold">
                                          <p:stCondLst>
                                            <p:cond delay="200"/>
                                          </p:stCondLst>
                                        </p:cTn>
                                        <p:tgtEl>
                                          <p:spTgt spid="5"/>
                                        </p:tgtEl>
                                        <p:attrNameLst>
                                          <p:attrName>r</p:attrName>
                                        </p:attrNameLst>
                                      </p:cBhvr>
                                    </p:animRot>
                                    <p:animRot by="-240000">
                                      <p:cBhvr>
                                        <p:cTn id="9" dur="100" fill="hold">
                                          <p:stCondLst>
                                            <p:cond delay="300"/>
                                          </p:stCondLst>
                                        </p:cTn>
                                        <p:tgtEl>
                                          <p:spTgt spid="5"/>
                                        </p:tgtEl>
                                        <p:attrNameLst>
                                          <p:attrName>r</p:attrName>
                                        </p:attrNameLst>
                                      </p:cBhvr>
                                    </p:animRot>
                                    <p:animRot by="120000">
                                      <p:cBhvr>
                                        <p:cTn id="10" dur="100" fill="hold">
                                          <p:stCondLst>
                                            <p:cond delay="40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1"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p:txBody>
          <a:bodyPr/>
          <a:lstStyle/>
          <a:p>
            <a:pPr algn="ctr"/>
            <a:r>
              <a:rPr lang="en-US" b="1" u="sng" dirty="0" smtClean="0">
                <a:solidFill>
                  <a:schemeClr val="bg2">
                    <a:lumMod val="90000"/>
                  </a:schemeClr>
                </a:solidFill>
              </a:rPr>
              <a:t>Contact information</a:t>
            </a:r>
            <a:endParaRPr lang="en-US" b="1" u="sng" dirty="0">
              <a:solidFill>
                <a:schemeClr val="bg2">
                  <a:lumMod val="90000"/>
                </a:schemeClr>
              </a:solidFill>
            </a:endParaRPr>
          </a:p>
        </p:txBody>
      </p:sp>
      <p:sp>
        <p:nvSpPr>
          <p:cNvPr id="4" name="Content Placeholder 3"/>
          <p:cNvSpPr>
            <a:spLocks noGrp="1"/>
          </p:cNvSpPr>
          <p:nvPr>
            <p:ph sz="half" idx="1"/>
          </p:nvPr>
        </p:nvSpPr>
        <p:spPr/>
        <p:txBody>
          <a:bodyPr>
            <a:normAutofit lnSpcReduction="10000"/>
          </a:bodyPr>
          <a:lstStyle/>
          <a:p>
            <a:pPr marL="0" indent="0" algn="ctr">
              <a:buNone/>
            </a:pPr>
            <a:r>
              <a:rPr lang="en-US" sz="3600" b="1" dirty="0" smtClean="0">
                <a:solidFill>
                  <a:schemeClr val="bg2">
                    <a:lumMod val="90000"/>
                  </a:schemeClr>
                </a:solidFill>
              </a:rPr>
              <a:t>John Myers</a:t>
            </a:r>
          </a:p>
          <a:p>
            <a:pPr marL="0" indent="0" algn="ctr">
              <a:buNone/>
            </a:pPr>
            <a:r>
              <a:rPr lang="en-US" sz="2600" dirty="0" smtClean="0">
                <a:solidFill>
                  <a:schemeClr val="bg2">
                    <a:lumMod val="90000"/>
                  </a:schemeClr>
                </a:solidFill>
              </a:rPr>
              <a:t>IT Technician</a:t>
            </a:r>
          </a:p>
          <a:p>
            <a:pPr marL="0" indent="0" algn="ctr">
              <a:buNone/>
            </a:pPr>
            <a:r>
              <a:rPr lang="en-US" sz="2600" dirty="0" smtClean="0">
                <a:hlinkClick r:id="rId3"/>
              </a:rPr>
              <a:t>jmyers@stclairco.com</a:t>
            </a:r>
            <a:endParaRPr lang="en-US" sz="2600" dirty="0" smtClean="0"/>
          </a:p>
          <a:p>
            <a:pPr marL="0" indent="0" algn="ctr">
              <a:buNone/>
            </a:pPr>
            <a:r>
              <a:rPr lang="en-US" sz="2600" dirty="0" smtClean="0">
                <a:solidFill>
                  <a:schemeClr val="bg2">
                    <a:lumMod val="90000"/>
                  </a:schemeClr>
                </a:solidFill>
              </a:rPr>
              <a:t>205-594-2496</a:t>
            </a:r>
          </a:p>
          <a:p>
            <a:pPr marL="0" indent="0" algn="ctr">
              <a:buNone/>
            </a:pPr>
            <a:endParaRPr lang="en-US" sz="2600" dirty="0" smtClean="0"/>
          </a:p>
          <a:p>
            <a:pPr marL="0" indent="0" algn="ctr">
              <a:buNone/>
            </a:pPr>
            <a:r>
              <a:rPr lang="en-US" sz="3600" b="1" dirty="0" smtClean="0">
                <a:solidFill>
                  <a:schemeClr val="bg2">
                    <a:lumMod val="90000"/>
                  </a:schemeClr>
                </a:solidFill>
              </a:rPr>
              <a:t>Glenn Morgan</a:t>
            </a:r>
          </a:p>
          <a:p>
            <a:pPr marL="0" indent="0" algn="ctr">
              <a:buNone/>
            </a:pPr>
            <a:r>
              <a:rPr lang="en-US" sz="2600" dirty="0" smtClean="0">
                <a:solidFill>
                  <a:schemeClr val="bg2">
                    <a:lumMod val="90000"/>
                  </a:schemeClr>
                </a:solidFill>
              </a:rPr>
              <a:t>IT Manager</a:t>
            </a:r>
          </a:p>
          <a:p>
            <a:pPr marL="0" indent="0" algn="ctr">
              <a:buNone/>
            </a:pPr>
            <a:r>
              <a:rPr lang="en-US" sz="2600" dirty="0" smtClean="0">
                <a:hlinkClick r:id="rId4"/>
              </a:rPr>
              <a:t>gmorgan@stclairco.com</a:t>
            </a:r>
            <a:endParaRPr lang="en-US" sz="2600" dirty="0" smtClean="0"/>
          </a:p>
          <a:p>
            <a:pPr marL="0" indent="0" algn="ctr">
              <a:buNone/>
            </a:pPr>
            <a:r>
              <a:rPr lang="en-US" sz="2600" dirty="0" smtClean="0">
                <a:solidFill>
                  <a:schemeClr val="bg2">
                    <a:lumMod val="90000"/>
                  </a:schemeClr>
                </a:solidFill>
              </a:rPr>
              <a:t>205-594-2495</a:t>
            </a:r>
          </a:p>
          <a:p>
            <a:pPr marL="0" indent="0" algn="ctr">
              <a:buNone/>
            </a:pPr>
            <a:endParaRPr lang="en-US" dirty="0"/>
          </a:p>
          <a:p>
            <a:pPr marL="0" indent="0" algn="ctr">
              <a:buNone/>
            </a:pPr>
            <a:endParaRPr lang="en-US" dirty="0" smtClean="0"/>
          </a:p>
          <a:p>
            <a:pPr marL="0" indent="0" algn="ctr">
              <a:buNone/>
            </a:pPr>
            <a:endParaRPr lang="en-US" dirty="0"/>
          </a:p>
        </p:txBody>
      </p:sp>
      <p:sp>
        <p:nvSpPr>
          <p:cNvPr id="7" name="Content Placeholder 6"/>
          <p:cNvSpPr>
            <a:spLocks noGrp="1"/>
          </p:cNvSpPr>
          <p:nvPr>
            <p:ph sz="half" idx="2"/>
          </p:nvPr>
        </p:nvSpPr>
        <p:spPr/>
        <p:txBody>
          <a:bodyPr anchor="ctr">
            <a:normAutofit lnSpcReduction="10000"/>
          </a:bodyPr>
          <a:lstStyle/>
          <a:p>
            <a:pPr marL="0" indent="0" algn="ctr">
              <a:buNone/>
            </a:pPr>
            <a:r>
              <a:rPr lang="en-US" dirty="0">
                <a:solidFill>
                  <a:schemeClr val="bg2">
                    <a:lumMod val="90000"/>
                  </a:schemeClr>
                </a:solidFill>
              </a:rPr>
              <a:t>To submit a ticket by email:</a:t>
            </a:r>
          </a:p>
          <a:p>
            <a:pPr marL="0" indent="0" algn="ctr">
              <a:buNone/>
            </a:pPr>
            <a:r>
              <a:rPr lang="en-US" dirty="0">
                <a:hlinkClick r:id="rId5"/>
              </a:rPr>
              <a:t>helpdesk@stclairco.com</a:t>
            </a:r>
            <a:endParaRPr lang="en-US" dirty="0"/>
          </a:p>
          <a:p>
            <a:pPr marL="0" indent="0" algn="ctr">
              <a:buNone/>
            </a:pPr>
            <a:endParaRPr lang="en-US" dirty="0"/>
          </a:p>
          <a:p>
            <a:pPr marL="0" indent="0" algn="ctr">
              <a:buNone/>
            </a:pPr>
            <a:r>
              <a:rPr lang="en-US" dirty="0">
                <a:hlinkClick r:id="rId6"/>
              </a:rPr>
              <a:t>www.stclairco.com/technology</a:t>
            </a:r>
            <a:endParaRPr lang="en-US" dirty="0"/>
          </a:p>
        </p:txBody>
      </p:sp>
    </p:spTree>
    <p:extLst>
      <p:ext uri="{BB962C8B-B14F-4D97-AF65-F5344CB8AC3E}">
        <p14:creationId xmlns:p14="http://schemas.microsoft.com/office/powerpoint/2010/main" val="65204565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 calcmode="lin" valueType="num">
                                      <p:cBhvr additive="base">
                                        <p:cTn id="2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 calcmode="lin" valueType="num">
                                      <p:cBhvr additive="base">
                                        <p:cTn id="2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anim calcmode="lin" valueType="num">
                                      <p:cBhvr additive="base">
                                        <p:cTn id="3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 calcmode="lin" valueType="num">
                                      <p:cBhvr additive="base">
                                        <p:cTn id="3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par>
                          <p:cTn id="37" fill="hold">
                            <p:stCondLst>
                              <p:cond delay="500"/>
                            </p:stCondLst>
                            <p:childTnLst>
                              <p:par>
                                <p:cTn id="38" presetID="2" presetClass="entr" presetSubtype="4" fill="hold" nodeType="afterEffect">
                                  <p:stCondLst>
                                    <p:cond delay="0"/>
                                  </p:stCondLst>
                                  <p:childTnLst>
                                    <p:set>
                                      <p:cBhvr>
                                        <p:cTn id="39" dur="1" fill="hold">
                                          <p:stCondLst>
                                            <p:cond delay="0"/>
                                          </p:stCondLst>
                                        </p:cTn>
                                        <p:tgtEl>
                                          <p:spTgt spid="7">
                                            <p:txEl>
                                              <p:pRg st="0" end="0"/>
                                            </p:txEl>
                                          </p:spTgt>
                                        </p:tgtEl>
                                        <p:attrNameLst>
                                          <p:attrName>style.visibility</p:attrName>
                                        </p:attrNameLst>
                                      </p:cBhvr>
                                      <p:to>
                                        <p:strVal val="visible"/>
                                      </p:to>
                                    </p:set>
                                    <p:anim calcmode="lin" valueType="num">
                                      <p:cBhvr additive="base">
                                        <p:cTn id="40"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7">
                                            <p:txEl>
                                              <p:pRg st="0" end="0"/>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7">
                                            <p:txEl>
                                              <p:pRg st="1" end="1"/>
                                            </p:txEl>
                                          </p:spTgt>
                                        </p:tgtEl>
                                        <p:attrNameLst>
                                          <p:attrName>style.visibility</p:attrName>
                                        </p:attrNameLst>
                                      </p:cBhvr>
                                      <p:to>
                                        <p:strVal val="visible"/>
                                      </p:to>
                                    </p:set>
                                    <p:anim calcmode="lin" valueType="num">
                                      <p:cBhvr additive="base">
                                        <p:cTn id="44"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7">
                                            <p:txEl>
                                              <p:pRg st="1" end="1"/>
                                            </p:txEl>
                                          </p:spTgt>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7">
                                            <p:txEl>
                                              <p:pRg st="3" end="3"/>
                                            </p:txEl>
                                          </p:spTgt>
                                        </p:tgtEl>
                                        <p:attrNameLst>
                                          <p:attrName>style.visibility</p:attrName>
                                        </p:attrNameLst>
                                      </p:cBhvr>
                                      <p:to>
                                        <p:strVal val="visible"/>
                                      </p:to>
                                    </p:set>
                                    <p:anim calcmode="lin" valueType="num">
                                      <p:cBhvr additive="base">
                                        <p:cTn id="48"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4" name="Rectangle 23"/>
          <p:cNvSpPr/>
          <p:nvPr/>
        </p:nvSpPr>
        <p:spPr>
          <a:xfrm>
            <a:off x="0" y="0"/>
            <a:ext cx="12192000"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p:cNvCxnSpPr/>
          <p:nvPr/>
        </p:nvCxnSpPr>
        <p:spPr>
          <a:xfrm flipV="1">
            <a:off x="955040" y="4135120"/>
            <a:ext cx="0" cy="1766"/>
          </a:xfrm>
          <a:prstGeom prst="line">
            <a:avLst/>
          </a:prstGeom>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4104956" y="93068"/>
            <a:ext cx="3982087" cy="584775"/>
          </a:xfrm>
          <a:prstGeom prst="rect">
            <a:avLst/>
          </a:prstGeom>
          <a:noFill/>
          <a:ln>
            <a:noFill/>
          </a:ln>
          <a:effectLst>
            <a:outerShdw blurRad="50800" dist="38100" dir="2700000" algn="tl" rotWithShape="0">
              <a:prstClr val="black">
                <a:alpha val="40000"/>
              </a:prstClr>
            </a:outerShdw>
          </a:effectLst>
        </p:spPr>
        <p:txBody>
          <a:bodyPr wrap="square" rtlCol="0">
            <a:spAutoFit/>
          </a:bodyPr>
          <a:lstStyle/>
          <a:p>
            <a:pPr algn="ctr"/>
            <a:r>
              <a:rPr lang="en-US" sz="3200" dirty="0" smtClean="0">
                <a:solidFill>
                  <a:schemeClr val="bg1"/>
                </a:solidFill>
              </a:rPr>
              <a:t>Topics we will discuss</a:t>
            </a:r>
            <a:endParaRPr lang="en-US" sz="3200" dirty="0">
              <a:solidFill>
                <a:schemeClr val="bg1"/>
              </a:solidFill>
            </a:endParaRPr>
          </a:p>
        </p:txBody>
      </p:sp>
      <p:grpSp>
        <p:nvGrpSpPr>
          <p:cNvPr id="85" name="Group 84"/>
          <p:cNvGrpSpPr/>
          <p:nvPr/>
        </p:nvGrpSpPr>
        <p:grpSpPr>
          <a:xfrm>
            <a:off x="6661581" y="985965"/>
            <a:ext cx="2317769" cy="1235888"/>
            <a:chOff x="8616657" y="4215814"/>
            <a:chExt cx="2215467" cy="2494476"/>
          </a:xfrm>
        </p:grpSpPr>
        <p:sp>
          <p:nvSpPr>
            <p:cNvPr id="86" name="Rectangle 85"/>
            <p:cNvSpPr/>
            <p:nvPr/>
          </p:nvSpPr>
          <p:spPr>
            <a:xfrm>
              <a:off x="8616657" y="4215814"/>
              <a:ext cx="2215466" cy="2494476"/>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p:cNvCxnSpPr/>
            <p:nvPr/>
          </p:nvCxnSpPr>
          <p:spPr>
            <a:xfrm flipH="1">
              <a:off x="8820443" y="4421209"/>
              <a:ext cx="2" cy="857098"/>
            </a:xfrm>
            <a:prstGeom prst="line">
              <a:avLst/>
            </a:prstGeom>
            <a:ln w="25400">
              <a:solidFill>
                <a:srgbClr val="71A6D4"/>
              </a:solidFill>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8820444" y="4336535"/>
              <a:ext cx="2011680" cy="821052"/>
            </a:xfrm>
            <a:prstGeom prst="rect">
              <a:avLst/>
            </a:prstGeom>
            <a:noFill/>
          </p:spPr>
          <p:txBody>
            <a:bodyPr wrap="square" rtlCol="0">
              <a:spAutoFit/>
            </a:bodyPr>
            <a:lstStyle/>
            <a:p>
              <a:r>
                <a:rPr lang="en-US" sz="2000" dirty="0" smtClean="0">
                  <a:solidFill>
                    <a:srgbClr val="71A6D4"/>
                  </a:solidFill>
                </a:rPr>
                <a:t>Email</a:t>
              </a:r>
              <a:endParaRPr lang="en-US" sz="2000" dirty="0">
                <a:solidFill>
                  <a:srgbClr val="71A6D4"/>
                </a:solidFill>
              </a:endParaRPr>
            </a:p>
          </p:txBody>
        </p:sp>
      </p:grpSp>
      <p:grpSp>
        <p:nvGrpSpPr>
          <p:cNvPr id="95" name="Group 94"/>
          <p:cNvGrpSpPr/>
          <p:nvPr/>
        </p:nvGrpSpPr>
        <p:grpSpPr>
          <a:xfrm>
            <a:off x="3182062" y="785326"/>
            <a:ext cx="2360574" cy="1215594"/>
            <a:chOff x="8616657" y="4215814"/>
            <a:chExt cx="2256383" cy="2494476"/>
          </a:xfrm>
        </p:grpSpPr>
        <p:sp>
          <p:nvSpPr>
            <p:cNvPr id="96" name="Rectangle 95"/>
            <p:cNvSpPr/>
            <p:nvPr/>
          </p:nvSpPr>
          <p:spPr>
            <a:xfrm>
              <a:off x="8616657" y="4215814"/>
              <a:ext cx="2215466" cy="2494476"/>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p:cNvCxnSpPr/>
            <p:nvPr/>
          </p:nvCxnSpPr>
          <p:spPr>
            <a:xfrm flipH="1">
              <a:off x="8820443" y="4421209"/>
              <a:ext cx="2" cy="1431388"/>
            </a:xfrm>
            <a:prstGeom prst="line">
              <a:avLst/>
            </a:prstGeom>
            <a:ln w="25400">
              <a:solidFill>
                <a:srgbClr val="649A3F"/>
              </a:solidFill>
            </a:ln>
          </p:spPr>
          <p:style>
            <a:lnRef idx="1">
              <a:schemeClr val="accent1"/>
            </a:lnRef>
            <a:fillRef idx="0">
              <a:schemeClr val="accent1"/>
            </a:fillRef>
            <a:effectRef idx="0">
              <a:schemeClr val="accent1"/>
            </a:effectRef>
            <a:fontRef idx="minor">
              <a:schemeClr val="tx1"/>
            </a:fontRef>
          </p:style>
        </p:cxnSp>
        <p:sp>
          <p:nvSpPr>
            <p:cNvPr id="99" name="TextBox 98"/>
            <p:cNvSpPr txBox="1"/>
            <p:nvPr/>
          </p:nvSpPr>
          <p:spPr>
            <a:xfrm>
              <a:off x="8861360" y="4232140"/>
              <a:ext cx="2011680" cy="1452627"/>
            </a:xfrm>
            <a:prstGeom prst="rect">
              <a:avLst/>
            </a:prstGeom>
            <a:noFill/>
          </p:spPr>
          <p:txBody>
            <a:bodyPr wrap="square" rtlCol="0">
              <a:spAutoFit/>
            </a:bodyPr>
            <a:lstStyle/>
            <a:p>
              <a:r>
                <a:rPr lang="en-US" sz="2000" dirty="0" smtClean="0">
                  <a:solidFill>
                    <a:srgbClr val="5E903B"/>
                  </a:solidFill>
                </a:rPr>
                <a:t>Malware, Viruses, Ransomware</a:t>
              </a:r>
              <a:endParaRPr lang="en-US" sz="2000" dirty="0">
                <a:solidFill>
                  <a:srgbClr val="5E903B"/>
                </a:solidFill>
              </a:endParaRPr>
            </a:p>
          </p:txBody>
        </p:sp>
      </p:grpSp>
      <p:grpSp>
        <p:nvGrpSpPr>
          <p:cNvPr id="100" name="Group 99"/>
          <p:cNvGrpSpPr/>
          <p:nvPr/>
        </p:nvGrpSpPr>
        <p:grpSpPr>
          <a:xfrm>
            <a:off x="3096868" y="4009481"/>
            <a:ext cx="2317768" cy="1050863"/>
            <a:chOff x="8616657" y="4215814"/>
            <a:chExt cx="2215466" cy="2494476"/>
          </a:xfrm>
        </p:grpSpPr>
        <p:sp>
          <p:nvSpPr>
            <p:cNvPr id="101" name="Rectangle 100"/>
            <p:cNvSpPr/>
            <p:nvPr/>
          </p:nvSpPr>
          <p:spPr>
            <a:xfrm>
              <a:off x="8616657" y="4215814"/>
              <a:ext cx="2215466" cy="2494476"/>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p:nvPr/>
          </p:nvCxnSpPr>
          <p:spPr>
            <a:xfrm flipH="1">
              <a:off x="8820442" y="4421209"/>
              <a:ext cx="3" cy="961833"/>
            </a:xfrm>
            <a:prstGeom prst="line">
              <a:avLst/>
            </a:prstGeom>
            <a:ln w="25400">
              <a:solidFill>
                <a:srgbClr val="3864B3"/>
              </a:solidFill>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8820442" y="4336535"/>
              <a:ext cx="2011680" cy="821051"/>
            </a:xfrm>
            <a:prstGeom prst="rect">
              <a:avLst/>
            </a:prstGeom>
            <a:noFill/>
          </p:spPr>
          <p:txBody>
            <a:bodyPr wrap="square" rtlCol="0">
              <a:spAutoFit/>
            </a:bodyPr>
            <a:lstStyle/>
            <a:p>
              <a:r>
                <a:rPr lang="en-US" sz="2000" dirty="0" smtClean="0">
                  <a:solidFill>
                    <a:srgbClr val="3864B3"/>
                  </a:solidFill>
                </a:rPr>
                <a:t>Passwords</a:t>
              </a:r>
              <a:endParaRPr lang="en-US" sz="2000" dirty="0">
                <a:solidFill>
                  <a:srgbClr val="3864B3"/>
                </a:solidFill>
              </a:endParaRPr>
            </a:p>
          </p:txBody>
        </p:sp>
      </p:grpSp>
      <p:grpSp>
        <p:nvGrpSpPr>
          <p:cNvPr id="105" name="Group 104"/>
          <p:cNvGrpSpPr/>
          <p:nvPr/>
        </p:nvGrpSpPr>
        <p:grpSpPr>
          <a:xfrm>
            <a:off x="7547350" y="2406012"/>
            <a:ext cx="2317768" cy="1215594"/>
            <a:chOff x="8616657" y="4215814"/>
            <a:chExt cx="2215466" cy="2494476"/>
          </a:xfrm>
        </p:grpSpPr>
        <p:sp>
          <p:nvSpPr>
            <p:cNvPr id="106" name="Rectangle 105"/>
            <p:cNvSpPr/>
            <p:nvPr/>
          </p:nvSpPr>
          <p:spPr>
            <a:xfrm>
              <a:off x="8616657" y="4215814"/>
              <a:ext cx="2215466" cy="2494476"/>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Connector 107"/>
            <p:cNvCxnSpPr/>
            <p:nvPr/>
          </p:nvCxnSpPr>
          <p:spPr>
            <a:xfrm flipH="1">
              <a:off x="8820443" y="4421209"/>
              <a:ext cx="2" cy="752100"/>
            </a:xfrm>
            <a:prstGeom prst="line">
              <a:avLst/>
            </a:prstGeom>
            <a:ln w="25400">
              <a:solidFill>
                <a:srgbClr val="DD6513"/>
              </a:solidFill>
            </a:ln>
          </p:spPr>
          <p:style>
            <a:lnRef idx="1">
              <a:schemeClr val="accent1"/>
            </a:lnRef>
            <a:fillRef idx="0">
              <a:schemeClr val="accent1"/>
            </a:fillRef>
            <a:effectRef idx="0">
              <a:schemeClr val="accent1"/>
            </a:effectRef>
            <a:fontRef idx="minor">
              <a:schemeClr val="tx1"/>
            </a:fontRef>
          </p:style>
        </p:cxnSp>
        <p:sp>
          <p:nvSpPr>
            <p:cNvPr id="109" name="TextBox 108"/>
            <p:cNvSpPr txBox="1"/>
            <p:nvPr/>
          </p:nvSpPr>
          <p:spPr>
            <a:xfrm>
              <a:off x="8820443" y="4336535"/>
              <a:ext cx="2011680" cy="821051"/>
            </a:xfrm>
            <a:prstGeom prst="rect">
              <a:avLst/>
            </a:prstGeom>
            <a:noFill/>
          </p:spPr>
          <p:txBody>
            <a:bodyPr wrap="square" rtlCol="0">
              <a:spAutoFit/>
            </a:bodyPr>
            <a:lstStyle/>
            <a:p>
              <a:r>
                <a:rPr lang="en-US" sz="2000" dirty="0" smtClean="0">
                  <a:solidFill>
                    <a:srgbClr val="D96313"/>
                  </a:solidFill>
                </a:rPr>
                <a:t>Content Filtering</a:t>
              </a:r>
              <a:endParaRPr lang="en-US" sz="2000" dirty="0">
                <a:solidFill>
                  <a:srgbClr val="D96313"/>
                </a:solidFill>
              </a:endParaRPr>
            </a:p>
          </p:txBody>
        </p:sp>
      </p:grpSp>
      <p:grpSp>
        <p:nvGrpSpPr>
          <p:cNvPr id="110" name="Group 109"/>
          <p:cNvGrpSpPr/>
          <p:nvPr/>
        </p:nvGrpSpPr>
        <p:grpSpPr>
          <a:xfrm>
            <a:off x="2490687" y="2386456"/>
            <a:ext cx="2317768" cy="1215594"/>
            <a:chOff x="8616657" y="4215814"/>
            <a:chExt cx="2215466" cy="2494476"/>
          </a:xfrm>
        </p:grpSpPr>
        <p:sp>
          <p:nvSpPr>
            <p:cNvPr id="111" name="Rectangle 110"/>
            <p:cNvSpPr/>
            <p:nvPr/>
          </p:nvSpPr>
          <p:spPr>
            <a:xfrm>
              <a:off x="8616657" y="4215814"/>
              <a:ext cx="2215466" cy="2494476"/>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p:cNvCxnSpPr/>
            <p:nvPr/>
          </p:nvCxnSpPr>
          <p:spPr>
            <a:xfrm flipH="1">
              <a:off x="8820443" y="4421209"/>
              <a:ext cx="2" cy="1431388"/>
            </a:xfrm>
            <a:prstGeom prst="line">
              <a:avLst/>
            </a:prstGeom>
            <a:ln w="25400">
              <a:solidFill>
                <a:srgbClr val="939393"/>
              </a:solidFill>
            </a:ln>
          </p:spPr>
          <p:style>
            <a:lnRef idx="1">
              <a:schemeClr val="accent1"/>
            </a:lnRef>
            <a:fillRef idx="0">
              <a:schemeClr val="accent1"/>
            </a:fillRef>
            <a:effectRef idx="0">
              <a:schemeClr val="accent1"/>
            </a:effectRef>
            <a:fontRef idx="minor">
              <a:schemeClr val="tx1"/>
            </a:fontRef>
          </p:style>
        </p:cxnSp>
        <p:sp>
          <p:nvSpPr>
            <p:cNvPr id="114" name="TextBox 113"/>
            <p:cNvSpPr txBox="1"/>
            <p:nvPr/>
          </p:nvSpPr>
          <p:spPr>
            <a:xfrm>
              <a:off x="8820443" y="4336535"/>
              <a:ext cx="2011680" cy="821051"/>
            </a:xfrm>
            <a:prstGeom prst="rect">
              <a:avLst/>
            </a:prstGeom>
            <a:noFill/>
          </p:spPr>
          <p:txBody>
            <a:bodyPr wrap="square" rtlCol="0">
              <a:spAutoFit/>
            </a:bodyPr>
            <a:lstStyle/>
            <a:p>
              <a:r>
                <a:rPr lang="en-US" sz="2000" dirty="0" smtClean="0">
                  <a:solidFill>
                    <a:srgbClr val="939393"/>
                  </a:solidFill>
                </a:rPr>
                <a:t>Web Browsing</a:t>
              </a:r>
              <a:endParaRPr lang="en-US" sz="2000" dirty="0">
                <a:solidFill>
                  <a:srgbClr val="939393"/>
                </a:solidFill>
              </a:endParaRPr>
            </a:p>
          </p:txBody>
        </p:sp>
      </p:grpSp>
      <p:grpSp>
        <p:nvGrpSpPr>
          <p:cNvPr id="115" name="Group 114"/>
          <p:cNvGrpSpPr/>
          <p:nvPr/>
        </p:nvGrpSpPr>
        <p:grpSpPr>
          <a:xfrm>
            <a:off x="7141355" y="3942143"/>
            <a:ext cx="2317768" cy="790631"/>
            <a:chOff x="8616657" y="4215814"/>
            <a:chExt cx="2215466" cy="2494476"/>
          </a:xfrm>
        </p:grpSpPr>
        <p:sp>
          <p:nvSpPr>
            <p:cNvPr id="116" name="Rectangle 115"/>
            <p:cNvSpPr/>
            <p:nvPr/>
          </p:nvSpPr>
          <p:spPr>
            <a:xfrm>
              <a:off x="8616657" y="4215814"/>
              <a:ext cx="2215466" cy="2494476"/>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p:cNvCxnSpPr/>
            <p:nvPr/>
          </p:nvCxnSpPr>
          <p:spPr>
            <a:xfrm flipH="1">
              <a:off x="8820443" y="4421211"/>
              <a:ext cx="2" cy="1258809"/>
            </a:xfrm>
            <a:prstGeom prst="line">
              <a:avLst/>
            </a:prstGeom>
            <a:ln w="254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19" name="TextBox 118"/>
            <p:cNvSpPr txBox="1"/>
            <p:nvPr/>
          </p:nvSpPr>
          <p:spPr>
            <a:xfrm>
              <a:off x="8820443" y="4332910"/>
              <a:ext cx="2011680" cy="1262365"/>
            </a:xfrm>
            <a:prstGeom prst="rect">
              <a:avLst/>
            </a:prstGeom>
            <a:noFill/>
          </p:spPr>
          <p:txBody>
            <a:bodyPr wrap="square" rtlCol="0">
              <a:spAutoFit/>
            </a:bodyPr>
            <a:lstStyle/>
            <a:p>
              <a:r>
                <a:rPr lang="en-US" sz="2000" dirty="0" smtClean="0">
                  <a:solidFill>
                    <a:schemeClr val="bg2">
                      <a:lumMod val="90000"/>
                    </a:schemeClr>
                  </a:solidFill>
                </a:rPr>
                <a:t>Data Backup</a:t>
              </a:r>
              <a:endParaRPr lang="en-US" sz="2000" dirty="0">
                <a:solidFill>
                  <a:schemeClr val="bg2">
                    <a:lumMod val="90000"/>
                  </a:schemeClr>
                </a:solidFill>
              </a:endParaRPr>
            </a:p>
          </p:txBody>
        </p:sp>
      </p:grpSp>
      <p:grpSp>
        <p:nvGrpSpPr>
          <p:cNvPr id="55" name="Group 54"/>
          <p:cNvGrpSpPr/>
          <p:nvPr/>
        </p:nvGrpSpPr>
        <p:grpSpPr>
          <a:xfrm>
            <a:off x="5229582" y="5428691"/>
            <a:ext cx="2317768" cy="1215594"/>
            <a:chOff x="8616657" y="4215814"/>
            <a:chExt cx="2215466" cy="2494476"/>
          </a:xfrm>
        </p:grpSpPr>
        <p:sp>
          <p:nvSpPr>
            <p:cNvPr id="56" name="Rectangle 55"/>
            <p:cNvSpPr/>
            <p:nvPr/>
          </p:nvSpPr>
          <p:spPr>
            <a:xfrm>
              <a:off x="8616657" y="4215814"/>
              <a:ext cx="2215466" cy="2494476"/>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p:cNvCxnSpPr/>
            <p:nvPr/>
          </p:nvCxnSpPr>
          <p:spPr>
            <a:xfrm flipH="1">
              <a:off x="8820443" y="4421209"/>
              <a:ext cx="2" cy="1431388"/>
            </a:xfrm>
            <a:prstGeom prst="line">
              <a:avLst/>
            </a:prstGeom>
            <a:ln w="25400">
              <a:solidFill>
                <a:srgbClr val="DDA700"/>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8820443" y="4336535"/>
              <a:ext cx="2011680" cy="1452627"/>
            </a:xfrm>
            <a:prstGeom prst="rect">
              <a:avLst/>
            </a:prstGeom>
            <a:noFill/>
          </p:spPr>
          <p:txBody>
            <a:bodyPr wrap="square" rtlCol="0">
              <a:spAutoFit/>
            </a:bodyPr>
            <a:lstStyle/>
            <a:p>
              <a:r>
                <a:rPr lang="en-US" sz="2000" dirty="0" smtClean="0">
                  <a:solidFill>
                    <a:srgbClr val="DDA700"/>
                  </a:solidFill>
                </a:rPr>
                <a:t>New Computer Use Policy</a:t>
              </a:r>
              <a:endParaRPr lang="en-US" sz="2000" dirty="0">
                <a:solidFill>
                  <a:srgbClr val="DDA700"/>
                </a:solidFill>
              </a:endParaRPr>
            </a:p>
          </p:txBody>
        </p:sp>
      </p:grpSp>
    </p:spTree>
    <p:extLst>
      <p:ext uri="{BB962C8B-B14F-4D97-AF65-F5344CB8AC3E}">
        <p14:creationId xmlns:p14="http://schemas.microsoft.com/office/powerpoint/2010/main" val="159705231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fade">
                                      <p:cBhvr>
                                        <p:cTn id="7" dur="1500"/>
                                        <p:tgtEl>
                                          <p:spTgt spid="95"/>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85"/>
                                        </p:tgtEl>
                                        <p:attrNameLst>
                                          <p:attrName>style.visibility</p:attrName>
                                        </p:attrNameLst>
                                      </p:cBhvr>
                                      <p:to>
                                        <p:strVal val="visible"/>
                                      </p:to>
                                    </p:set>
                                    <p:animEffect transition="in" filter="fade">
                                      <p:cBhvr>
                                        <p:cTn id="11" dur="1500"/>
                                        <p:tgtEl>
                                          <p:spTgt spid="85"/>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110"/>
                                        </p:tgtEl>
                                        <p:attrNameLst>
                                          <p:attrName>style.visibility</p:attrName>
                                        </p:attrNameLst>
                                      </p:cBhvr>
                                      <p:to>
                                        <p:strVal val="visible"/>
                                      </p:to>
                                    </p:set>
                                    <p:animEffect transition="in" filter="fade">
                                      <p:cBhvr>
                                        <p:cTn id="15" dur="1500"/>
                                        <p:tgtEl>
                                          <p:spTgt spid="110"/>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105"/>
                                        </p:tgtEl>
                                        <p:attrNameLst>
                                          <p:attrName>style.visibility</p:attrName>
                                        </p:attrNameLst>
                                      </p:cBhvr>
                                      <p:to>
                                        <p:strVal val="visible"/>
                                      </p:to>
                                    </p:set>
                                    <p:animEffect transition="in" filter="fade">
                                      <p:cBhvr>
                                        <p:cTn id="19" dur="1500"/>
                                        <p:tgtEl>
                                          <p:spTgt spid="105"/>
                                        </p:tgtEl>
                                      </p:cBhvr>
                                    </p:animEffect>
                                  </p:childTnLst>
                                </p:cTn>
                              </p:par>
                            </p:childTnLst>
                          </p:cTn>
                        </p:par>
                        <p:par>
                          <p:cTn id="20" fill="hold">
                            <p:stCondLst>
                              <p:cond delay="6000"/>
                            </p:stCondLst>
                            <p:childTnLst>
                              <p:par>
                                <p:cTn id="21" presetID="10" presetClass="entr" presetSubtype="0" fill="hold" nodeType="afterEffect">
                                  <p:stCondLst>
                                    <p:cond delay="0"/>
                                  </p:stCondLst>
                                  <p:childTnLst>
                                    <p:set>
                                      <p:cBhvr>
                                        <p:cTn id="22" dur="1" fill="hold">
                                          <p:stCondLst>
                                            <p:cond delay="0"/>
                                          </p:stCondLst>
                                        </p:cTn>
                                        <p:tgtEl>
                                          <p:spTgt spid="100"/>
                                        </p:tgtEl>
                                        <p:attrNameLst>
                                          <p:attrName>style.visibility</p:attrName>
                                        </p:attrNameLst>
                                      </p:cBhvr>
                                      <p:to>
                                        <p:strVal val="visible"/>
                                      </p:to>
                                    </p:set>
                                    <p:animEffect transition="in" filter="fade">
                                      <p:cBhvr>
                                        <p:cTn id="23" dur="1500"/>
                                        <p:tgtEl>
                                          <p:spTgt spid="100"/>
                                        </p:tgtEl>
                                      </p:cBhvr>
                                    </p:animEffect>
                                  </p:childTnLst>
                                </p:cTn>
                              </p:par>
                            </p:childTnLst>
                          </p:cTn>
                        </p:par>
                        <p:par>
                          <p:cTn id="24" fill="hold">
                            <p:stCondLst>
                              <p:cond delay="7500"/>
                            </p:stCondLst>
                            <p:childTnLst>
                              <p:par>
                                <p:cTn id="25" presetID="10" presetClass="entr" presetSubtype="0" fill="hold" nodeType="afterEffect">
                                  <p:stCondLst>
                                    <p:cond delay="0"/>
                                  </p:stCondLst>
                                  <p:childTnLst>
                                    <p:set>
                                      <p:cBhvr>
                                        <p:cTn id="26" dur="1" fill="hold">
                                          <p:stCondLst>
                                            <p:cond delay="0"/>
                                          </p:stCondLst>
                                        </p:cTn>
                                        <p:tgtEl>
                                          <p:spTgt spid="115"/>
                                        </p:tgtEl>
                                        <p:attrNameLst>
                                          <p:attrName>style.visibility</p:attrName>
                                        </p:attrNameLst>
                                      </p:cBhvr>
                                      <p:to>
                                        <p:strVal val="visible"/>
                                      </p:to>
                                    </p:set>
                                    <p:animEffect transition="in" filter="fade">
                                      <p:cBhvr>
                                        <p:cTn id="27" dur="1500"/>
                                        <p:tgtEl>
                                          <p:spTgt spid="115"/>
                                        </p:tgtEl>
                                      </p:cBhvr>
                                    </p:animEffect>
                                  </p:childTnLst>
                                </p:cTn>
                              </p:par>
                            </p:childTnLst>
                          </p:cTn>
                        </p:par>
                        <p:par>
                          <p:cTn id="28" fill="hold">
                            <p:stCondLst>
                              <p:cond delay="9000"/>
                            </p:stCondLst>
                            <p:childTnLst>
                              <p:par>
                                <p:cTn id="29" presetID="10" presetClass="entr" presetSubtype="0" fill="hold" nodeType="afterEffect">
                                  <p:stCondLst>
                                    <p:cond delay="0"/>
                                  </p:stCondLst>
                                  <p:childTnLst>
                                    <p:set>
                                      <p:cBhvr>
                                        <p:cTn id="30" dur="1" fill="hold">
                                          <p:stCondLst>
                                            <p:cond delay="0"/>
                                          </p:stCondLst>
                                        </p:cTn>
                                        <p:tgtEl>
                                          <p:spTgt spid="55"/>
                                        </p:tgtEl>
                                        <p:attrNameLst>
                                          <p:attrName>style.visibility</p:attrName>
                                        </p:attrNameLst>
                                      </p:cBhvr>
                                      <p:to>
                                        <p:strVal val="visible"/>
                                      </p:to>
                                    </p:set>
                                    <p:animEffect transition="in" filter="fade">
                                      <p:cBhvr>
                                        <p:cTn id="31" dur="1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365125"/>
            <a:ext cx="8496719" cy="1325563"/>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solidFill>
                  <a:srgbClr val="5E903B"/>
                </a:solidFill>
              </a:rPr>
              <a:t>Malware, Viruses and Ransomware</a:t>
            </a:r>
            <a:endParaRPr lang="en-US" dirty="0">
              <a:solidFill>
                <a:srgbClr val="5E903B"/>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t>Malware – software that is intended to damage or disable computers</a:t>
            </a:r>
          </a:p>
          <a:p>
            <a:pPr lvl="1"/>
            <a:r>
              <a:rPr lang="en-US" dirty="0" smtClean="0"/>
              <a:t>Can come from corrupt website</a:t>
            </a:r>
          </a:p>
          <a:p>
            <a:pPr lvl="1"/>
            <a:r>
              <a:rPr lang="en-US" dirty="0" smtClean="0"/>
              <a:t>Sometimes there will be a false alarm stating that your computer is infected</a:t>
            </a:r>
          </a:p>
          <a:p>
            <a:pPr lvl="1"/>
            <a:r>
              <a:rPr lang="en-US" dirty="0" smtClean="0"/>
              <a:t>Don’t call the number or click the link, call us immediately</a:t>
            </a:r>
          </a:p>
          <a:p>
            <a:r>
              <a:rPr lang="en-US" dirty="0" smtClean="0"/>
              <a:t>Spyware – software that enables a person to see what you are doing on your computer without you knowing it</a:t>
            </a:r>
          </a:p>
          <a:p>
            <a:pPr lvl="1"/>
            <a:r>
              <a:rPr lang="en-US" dirty="0" smtClean="0"/>
              <a:t>Can come from corrupt website</a:t>
            </a:r>
          </a:p>
          <a:p>
            <a:pPr lvl="1"/>
            <a:r>
              <a:rPr lang="en-US" dirty="0" smtClean="0"/>
              <a:t>Piggybacked software installation</a:t>
            </a:r>
          </a:p>
          <a:p>
            <a:pPr lvl="1"/>
            <a:r>
              <a:rPr lang="en-US" dirty="0" smtClean="0"/>
              <a:t>Browser add-ons – toolbars, additional search bars, etc.</a:t>
            </a:r>
          </a:p>
          <a:p>
            <a:pPr lvl="1"/>
            <a:r>
              <a:rPr lang="en-US" dirty="0" smtClean="0"/>
              <a:t>Some spyware masquerades as antispyware</a:t>
            </a:r>
          </a:p>
          <a:p>
            <a:endParaRPr lang="en-US" dirty="0"/>
          </a:p>
        </p:txBody>
      </p:sp>
    </p:spTree>
    <p:extLst>
      <p:ext uri="{BB962C8B-B14F-4D97-AF65-F5344CB8AC3E}">
        <p14:creationId xmlns:p14="http://schemas.microsoft.com/office/powerpoint/2010/main" val="223150866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additive="base">
                                        <p:cTn id="23"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additive="base">
                                        <p:cTn id="35"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8">
                                            <p:txEl>
                                              <p:pRg st="5" end="5"/>
                                            </p:txEl>
                                          </p:spTgt>
                                        </p:tgtEl>
                                        <p:attrNameLst>
                                          <p:attrName>style.visibility</p:attrName>
                                        </p:attrNameLst>
                                      </p:cBhvr>
                                      <p:to>
                                        <p:strVal val="visible"/>
                                      </p:to>
                                    </p:set>
                                    <p:anim calcmode="lin" valueType="num">
                                      <p:cBhvr additive="base">
                                        <p:cTn id="41"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8">
                                            <p:txEl>
                                              <p:pRg st="6" end="6"/>
                                            </p:txEl>
                                          </p:spTgt>
                                        </p:tgtEl>
                                        <p:attrNameLst>
                                          <p:attrName>style.visibility</p:attrName>
                                        </p:attrNameLst>
                                      </p:cBhvr>
                                      <p:to>
                                        <p:strVal val="visible"/>
                                      </p:to>
                                    </p:set>
                                    <p:anim calcmode="lin" valueType="num">
                                      <p:cBhvr additive="base">
                                        <p:cTn id="47" dur="500" fill="hold"/>
                                        <p:tgtEl>
                                          <p:spTgt spid="8">
                                            <p:txEl>
                                              <p:pRg st="6" end="6"/>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8">
                                            <p:txEl>
                                              <p:pRg st="7" end="7"/>
                                            </p:txEl>
                                          </p:spTgt>
                                        </p:tgtEl>
                                        <p:attrNameLst>
                                          <p:attrName>style.visibility</p:attrName>
                                        </p:attrNameLst>
                                      </p:cBhvr>
                                      <p:to>
                                        <p:strVal val="visible"/>
                                      </p:to>
                                    </p:set>
                                    <p:anim calcmode="lin" valueType="num">
                                      <p:cBhvr additive="base">
                                        <p:cTn id="53" dur="500" fill="hold"/>
                                        <p:tgtEl>
                                          <p:spTgt spid="8">
                                            <p:txEl>
                                              <p:pRg st="7" end="7"/>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8">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2" fill="hold" grpId="0" nodeType="clickEffect">
                                  <p:stCondLst>
                                    <p:cond delay="0"/>
                                  </p:stCondLst>
                                  <p:childTnLst>
                                    <p:set>
                                      <p:cBhvr>
                                        <p:cTn id="58" dur="1" fill="hold">
                                          <p:stCondLst>
                                            <p:cond delay="0"/>
                                          </p:stCondLst>
                                        </p:cTn>
                                        <p:tgtEl>
                                          <p:spTgt spid="8">
                                            <p:txEl>
                                              <p:pRg st="8" end="8"/>
                                            </p:txEl>
                                          </p:spTgt>
                                        </p:tgtEl>
                                        <p:attrNameLst>
                                          <p:attrName>style.visibility</p:attrName>
                                        </p:attrNameLst>
                                      </p:cBhvr>
                                      <p:to>
                                        <p:strVal val="visible"/>
                                      </p:to>
                                    </p:set>
                                    <p:anim calcmode="lin" valueType="num">
                                      <p:cBhvr additive="base">
                                        <p:cTn id="59" dur="500" fill="hold"/>
                                        <p:tgtEl>
                                          <p:spTgt spid="8">
                                            <p:txEl>
                                              <p:pRg st="8" end="8"/>
                                            </p:txEl>
                                          </p:spTgt>
                                        </p:tgtEl>
                                        <p:attrNameLst>
                                          <p:attrName>ppt_x</p:attrName>
                                        </p:attrNameLst>
                                      </p:cBhvr>
                                      <p:tavLst>
                                        <p:tav tm="0">
                                          <p:val>
                                            <p:strVal val="1+#ppt_w/2"/>
                                          </p:val>
                                        </p:tav>
                                        <p:tav tm="100000">
                                          <p:val>
                                            <p:strVal val="#ppt_x"/>
                                          </p:val>
                                        </p:tav>
                                      </p:tavLst>
                                    </p:anim>
                                    <p:anim calcmode="lin" valueType="num">
                                      <p:cBhvr additive="base">
                                        <p:cTn id="60" dur="500" fill="hold"/>
                                        <p:tgtEl>
                                          <p:spTgt spid="8">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365125"/>
            <a:ext cx="10265229" cy="1325563"/>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a:solidFill>
                  <a:srgbClr val="5E903B"/>
                </a:solidFill>
              </a:rPr>
              <a:t>Malware, Viruses </a:t>
            </a:r>
            <a:r>
              <a:rPr lang="en-US" dirty="0" smtClean="0">
                <a:solidFill>
                  <a:srgbClr val="5E903B"/>
                </a:solidFill>
              </a:rPr>
              <a:t>and Ransomware cont.</a:t>
            </a:r>
            <a:endParaRPr lang="en-US" dirty="0">
              <a:solidFill>
                <a:srgbClr val="5E903B"/>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lnSpcReduction="10000"/>
          </a:bodyPr>
          <a:lstStyle/>
          <a:p>
            <a:r>
              <a:rPr lang="en-US" dirty="0" smtClean="0"/>
              <a:t>Virus - a piece of code that is capable of copying itself and typically has a detrimental effect such as corrupting the system or destroying data</a:t>
            </a:r>
          </a:p>
          <a:p>
            <a:pPr lvl="1"/>
            <a:r>
              <a:rPr lang="en-US" dirty="0" smtClean="0"/>
              <a:t>Computer viruses can infect your computer through email attachments, downloads from the internet or removable media (thumb drives)</a:t>
            </a:r>
          </a:p>
          <a:p>
            <a:pPr lvl="1"/>
            <a:r>
              <a:rPr lang="en-US" dirty="0" smtClean="0"/>
              <a:t>Viruses can spread through the network via shared folders</a:t>
            </a:r>
          </a:p>
          <a:p>
            <a:r>
              <a:rPr lang="en-US" dirty="0" smtClean="0"/>
              <a:t>Ransomware – </a:t>
            </a:r>
            <a:r>
              <a:rPr lang="en-US" dirty="0"/>
              <a:t>a type of malicious software designed to block access to a computer system until a sum of money is </a:t>
            </a:r>
            <a:r>
              <a:rPr lang="en-US" dirty="0" smtClean="0"/>
              <a:t>paid</a:t>
            </a:r>
          </a:p>
          <a:p>
            <a:pPr lvl="1"/>
            <a:r>
              <a:rPr lang="en-US" dirty="0"/>
              <a:t>Typically comes through email as an attachment.</a:t>
            </a:r>
          </a:p>
          <a:p>
            <a:pPr lvl="1"/>
            <a:r>
              <a:rPr lang="en-US" dirty="0"/>
              <a:t>Once opened, the ransomware will lock files by encrypting them and you need the decryption key to unlock the files, which requires a substantial amount of money to acquire</a:t>
            </a:r>
          </a:p>
          <a:p>
            <a:pPr lvl="1"/>
            <a:endParaRPr lang="en-US" dirty="0" smtClean="0"/>
          </a:p>
          <a:p>
            <a:endParaRPr lang="en-US" dirty="0"/>
          </a:p>
        </p:txBody>
      </p:sp>
    </p:spTree>
    <p:extLst>
      <p:ext uri="{BB962C8B-B14F-4D97-AF65-F5344CB8AC3E}">
        <p14:creationId xmlns:p14="http://schemas.microsoft.com/office/powerpoint/2010/main" val="334432680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additive="base">
                                        <p:cTn id="23"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additive="base">
                                        <p:cTn id="35"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8">
                                            <p:txEl>
                                              <p:pRg st="5" end="5"/>
                                            </p:txEl>
                                          </p:spTgt>
                                        </p:tgtEl>
                                        <p:attrNameLst>
                                          <p:attrName>style.visibility</p:attrName>
                                        </p:attrNameLst>
                                      </p:cBhvr>
                                      <p:to>
                                        <p:strVal val="visible"/>
                                      </p:to>
                                    </p:set>
                                    <p:anim calcmode="lin" valueType="num">
                                      <p:cBhvr additive="base">
                                        <p:cTn id="41"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365125"/>
            <a:ext cx="1623646" cy="1325563"/>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lstStyle/>
          <a:p>
            <a:r>
              <a:rPr lang="en-US" dirty="0" smtClean="0">
                <a:solidFill>
                  <a:schemeClr val="accent1"/>
                </a:solidFill>
              </a:rPr>
              <a:t>Email</a:t>
            </a:r>
            <a:endParaRPr lang="en-US" dirty="0">
              <a:solidFill>
                <a:schemeClr val="accent1"/>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fontScale="92500"/>
          </a:bodyPr>
          <a:lstStyle/>
          <a:p>
            <a:r>
              <a:rPr lang="en-US" dirty="0" smtClean="0"/>
              <a:t>You receive an email and you don’t recognize the sender or the email looks suspicious:</a:t>
            </a:r>
          </a:p>
          <a:p>
            <a:pPr lvl="1"/>
            <a:r>
              <a:rPr lang="en-US" dirty="0" smtClean="0"/>
              <a:t>Don’t open the email or any attachments or click on any links</a:t>
            </a:r>
          </a:p>
          <a:p>
            <a:pPr lvl="1"/>
            <a:r>
              <a:rPr lang="en-US" dirty="0" smtClean="0"/>
              <a:t>Delete the email</a:t>
            </a:r>
          </a:p>
          <a:p>
            <a:r>
              <a:rPr lang="en-US" dirty="0" smtClean="0"/>
              <a:t>You get an email from FedEx or UPS about a package that you didn’t order</a:t>
            </a:r>
          </a:p>
          <a:p>
            <a:pPr lvl="1"/>
            <a:r>
              <a:rPr lang="en-US" dirty="0" smtClean="0"/>
              <a:t>Don’t open the attachment</a:t>
            </a:r>
          </a:p>
          <a:p>
            <a:pPr lvl="1"/>
            <a:r>
              <a:rPr lang="en-US" dirty="0" smtClean="0"/>
              <a:t>Delete the email</a:t>
            </a:r>
          </a:p>
          <a:p>
            <a:r>
              <a:rPr lang="en-US" dirty="0" smtClean="0"/>
              <a:t>You get an email with a strange attachment, either from someone you don’t know or possibly someone you do know</a:t>
            </a:r>
          </a:p>
          <a:p>
            <a:pPr lvl="1"/>
            <a:r>
              <a:rPr lang="en-US" dirty="0" smtClean="0"/>
              <a:t>Don’t open the attachment</a:t>
            </a:r>
          </a:p>
          <a:p>
            <a:pPr lvl="1"/>
            <a:r>
              <a:rPr lang="en-US" dirty="0" smtClean="0"/>
              <a:t>Delete the email</a:t>
            </a:r>
          </a:p>
        </p:txBody>
      </p:sp>
    </p:spTree>
    <p:extLst>
      <p:ext uri="{BB962C8B-B14F-4D97-AF65-F5344CB8AC3E}">
        <p14:creationId xmlns:p14="http://schemas.microsoft.com/office/powerpoint/2010/main" val="203978554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additive="base">
                                        <p:cTn id="23"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additive="base">
                                        <p:cTn id="35"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8">
                                            <p:txEl>
                                              <p:pRg st="5" end="5"/>
                                            </p:txEl>
                                          </p:spTgt>
                                        </p:tgtEl>
                                        <p:attrNameLst>
                                          <p:attrName>style.visibility</p:attrName>
                                        </p:attrNameLst>
                                      </p:cBhvr>
                                      <p:to>
                                        <p:strVal val="visible"/>
                                      </p:to>
                                    </p:set>
                                    <p:anim calcmode="lin" valueType="num">
                                      <p:cBhvr additive="base">
                                        <p:cTn id="41"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8">
                                            <p:txEl>
                                              <p:pRg st="6" end="6"/>
                                            </p:txEl>
                                          </p:spTgt>
                                        </p:tgtEl>
                                        <p:attrNameLst>
                                          <p:attrName>style.visibility</p:attrName>
                                        </p:attrNameLst>
                                      </p:cBhvr>
                                      <p:to>
                                        <p:strVal val="visible"/>
                                      </p:to>
                                    </p:set>
                                    <p:anim calcmode="lin" valueType="num">
                                      <p:cBhvr additive="base">
                                        <p:cTn id="47" dur="500" fill="hold"/>
                                        <p:tgtEl>
                                          <p:spTgt spid="8">
                                            <p:txEl>
                                              <p:pRg st="6" end="6"/>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8">
                                            <p:txEl>
                                              <p:pRg st="7" end="7"/>
                                            </p:txEl>
                                          </p:spTgt>
                                        </p:tgtEl>
                                        <p:attrNameLst>
                                          <p:attrName>style.visibility</p:attrName>
                                        </p:attrNameLst>
                                      </p:cBhvr>
                                      <p:to>
                                        <p:strVal val="visible"/>
                                      </p:to>
                                    </p:set>
                                    <p:anim calcmode="lin" valueType="num">
                                      <p:cBhvr additive="base">
                                        <p:cTn id="53" dur="500" fill="hold"/>
                                        <p:tgtEl>
                                          <p:spTgt spid="8">
                                            <p:txEl>
                                              <p:pRg st="7" end="7"/>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8">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2" fill="hold" grpId="0" nodeType="clickEffect">
                                  <p:stCondLst>
                                    <p:cond delay="0"/>
                                  </p:stCondLst>
                                  <p:childTnLst>
                                    <p:set>
                                      <p:cBhvr>
                                        <p:cTn id="58" dur="1" fill="hold">
                                          <p:stCondLst>
                                            <p:cond delay="0"/>
                                          </p:stCondLst>
                                        </p:cTn>
                                        <p:tgtEl>
                                          <p:spTgt spid="8">
                                            <p:txEl>
                                              <p:pRg st="8" end="8"/>
                                            </p:txEl>
                                          </p:spTgt>
                                        </p:tgtEl>
                                        <p:attrNameLst>
                                          <p:attrName>style.visibility</p:attrName>
                                        </p:attrNameLst>
                                      </p:cBhvr>
                                      <p:to>
                                        <p:strVal val="visible"/>
                                      </p:to>
                                    </p:set>
                                    <p:anim calcmode="lin" valueType="num">
                                      <p:cBhvr additive="base">
                                        <p:cTn id="59" dur="500" fill="hold"/>
                                        <p:tgtEl>
                                          <p:spTgt spid="8">
                                            <p:txEl>
                                              <p:pRg st="8" end="8"/>
                                            </p:txEl>
                                          </p:spTgt>
                                        </p:tgtEl>
                                        <p:attrNameLst>
                                          <p:attrName>ppt_x</p:attrName>
                                        </p:attrNameLst>
                                      </p:cBhvr>
                                      <p:tavLst>
                                        <p:tav tm="0">
                                          <p:val>
                                            <p:strVal val="1+#ppt_w/2"/>
                                          </p:val>
                                        </p:tav>
                                        <p:tav tm="100000">
                                          <p:val>
                                            <p:strVal val="#ppt_x"/>
                                          </p:val>
                                        </p:tav>
                                      </p:tavLst>
                                    </p:anim>
                                    <p:anim calcmode="lin" valueType="num">
                                      <p:cBhvr additive="base">
                                        <p:cTn id="60" dur="500" fill="hold"/>
                                        <p:tgtEl>
                                          <p:spTgt spid="8">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p:txBody>
          <a:bodyPr/>
          <a:lstStyle/>
          <a:p>
            <a:r>
              <a:rPr lang="en-US" dirty="0" smtClean="0">
                <a:solidFill>
                  <a:schemeClr val="accent1"/>
                </a:solidFill>
              </a:rPr>
              <a:t>Email cont.</a:t>
            </a:r>
            <a:endParaRPr lang="en-US" dirty="0"/>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t>You get an email requesting your username and password</a:t>
            </a:r>
          </a:p>
          <a:p>
            <a:pPr lvl="1"/>
            <a:r>
              <a:rPr lang="en-US" dirty="0" smtClean="0"/>
              <a:t>Don’t ever send your username and password via Email</a:t>
            </a:r>
          </a:p>
          <a:p>
            <a:pPr lvl="1"/>
            <a:r>
              <a:rPr lang="en-US" dirty="0" smtClean="0"/>
              <a:t>We will never ask for that information via Email</a:t>
            </a:r>
          </a:p>
          <a:p>
            <a:r>
              <a:rPr lang="en-US" dirty="0"/>
              <a:t>Don’t use your county email to sign up for things unless they are related to county business</a:t>
            </a:r>
          </a:p>
          <a:p>
            <a:pPr lvl="1"/>
            <a:r>
              <a:rPr lang="en-US" dirty="0"/>
              <a:t>We have a spam filter to try and block spam, but you can help decrease spam by not putting your email address out </a:t>
            </a:r>
            <a:r>
              <a:rPr lang="en-US" dirty="0" smtClean="0"/>
              <a:t>there</a:t>
            </a:r>
            <a:endParaRPr lang="en-US" dirty="0"/>
          </a:p>
        </p:txBody>
      </p:sp>
    </p:spTree>
    <p:extLst>
      <p:ext uri="{BB962C8B-B14F-4D97-AF65-F5344CB8AC3E}">
        <p14:creationId xmlns:p14="http://schemas.microsoft.com/office/powerpoint/2010/main" val="101816839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additive="base">
                                        <p:cTn id="23"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additive="base">
                                        <p:cTn id="35"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4"/>
          <a:stretch>
            <a:fillRect/>
          </a:stretch>
        </p:blipFill>
        <p:spPr>
          <a:xfrm>
            <a:off x="1790701" y="325039"/>
            <a:ext cx="8643256" cy="5648550"/>
          </a:xfrm>
          <a:prstGeom prst="rect">
            <a:avLst/>
          </a:prstGeom>
        </p:spPr>
      </p:pic>
      <p:sp>
        <p:nvSpPr>
          <p:cNvPr id="9" name="TextBox 8"/>
          <p:cNvSpPr txBox="1"/>
          <p:nvPr/>
        </p:nvSpPr>
        <p:spPr>
          <a:xfrm>
            <a:off x="794657" y="6248400"/>
            <a:ext cx="10276114" cy="369332"/>
          </a:xfrm>
          <a:prstGeom prst="rect">
            <a:avLst/>
          </a:prstGeom>
          <a:noFill/>
        </p:spPr>
        <p:txBody>
          <a:bodyPr wrap="square" rtlCol="0">
            <a:spAutoFit/>
          </a:bodyPr>
          <a:lstStyle/>
          <a:p>
            <a:pPr algn="ctr"/>
            <a:r>
              <a:rPr lang="en-US" dirty="0" smtClean="0">
                <a:solidFill>
                  <a:schemeClr val="bg1"/>
                </a:solidFill>
              </a:rPr>
              <a:t>As of 2/20/2018 @ 2:53 PM – SPAM Filter was installed in July of 2016</a:t>
            </a:r>
            <a:endParaRPr lang="en-US" dirty="0">
              <a:solidFill>
                <a:schemeClr val="bg1"/>
              </a:solidFill>
            </a:endParaRPr>
          </a:p>
        </p:txBody>
      </p:sp>
    </p:spTree>
    <p:extLst>
      <p:ext uri="{BB962C8B-B14F-4D97-AF65-F5344CB8AC3E}">
        <p14:creationId xmlns:p14="http://schemas.microsoft.com/office/powerpoint/2010/main" val="238385453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par>
                          <p:cTn id="10" fill="hold">
                            <p:stCondLst>
                              <p:cond delay="500"/>
                            </p:stCondLst>
                            <p:childTnLst>
                              <p:par>
                                <p:cTn id="11" presetID="1" presetClass="entr" presetSubtype="0"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533399" y="1443841"/>
            <a:ext cx="11125199" cy="397031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US" b="1" dirty="0">
                <a:solidFill>
                  <a:schemeClr val="bg1"/>
                </a:solidFill>
              </a:rPr>
              <a:t>From:</a:t>
            </a:r>
            <a:r>
              <a:rPr lang="en-US" dirty="0">
                <a:solidFill>
                  <a:schemeClr val="bg1"/>
                </a:solidFill>
              </a:rPr>
              <a:t> IT@stclairco.com </a:t>
            </a:r>
          </a:p>
          <a:p>
            <a:r>
              <a:rPr lang="en-US" b="1" dirty="0">
                <a:solidFill>
                  <a:schemeClr val="bg1"/>
                </a:solidFill>
              </a:rPr>
              <a:t>Subject:</a:t>
            </a:r>
            <a:r>
              <a:rPr lang="en-US" dirty="0">
                <a:solidFill>
                  <a:schemeClr val="bg1"/>
                </a:solidFill>
              </a:rPr>
              <a:t> Change of Password Required Immediately </a:t>
            </a:r>
          </a:p>
          <a:p>
            <a:r>
              <a:rPr lang="en-US" dirty="0">
                <a:solidFill>
                  <a:schemeClr val="bg1"/>
                </a:solidFill>
              </a:rPr>
              <a:t>We suspect a security breach happened earlier this week. In order to prevent further damage, we need everyone to change their password immediately.</a:t>
            </a:r>
          </a:p>
          <a:p>
            <a:r>
              <a:rPr lang="en-US" dirty="0">
                <a:solidFill>
                  <a:schemeClr val="bg1"/>
                </a:solidFill>
              </a:rPr>
              <a:t> </a:t>
            </a:r>
          </a:p>
          <a:p>
            <a:r>
              <a:rPr lang="en-US" dirty="0">
                <a:solidFill>
                  <a:schemeClr val="bg1"/>
                </a:solidFill>
              </a:rPr>
              <a:t>Please click here to do that:</a:t>
            </a:r>
          </a:p>
          <a:p>
            <a:r>
              <a:rPr lang="en-US" dirty="0">
                <a:solidFill>
                  <a:schemeClr val="bg1"/>
                </a:solidFill>
              </a:rPr>
              <a:t> </a:t>
            </a:r>
          </a:p>
          <a:p>
            <a:r>
              <a:rPr lang="en-US" dirty="0">
                <a:solidFill>
                  <a:schemeClr val="bg1"/>
                </a:solidFill>
                <a:hlinkClick r:id="rId4"/>
              </a:rPr>
              <a:t>Change Password</a:t>
            </a:r>
            <a:endParaRPr lang="en-US" dirty="0">
              <a:solidFill>
                <a:schemeClr val="bg1"/>
              </a:solidFill>
            </a:endParaRPr>
          </a:p>
          <a:p>
            <a:r>
              <a:rPr lang="en-US" dirty="0">
                <a:solidFill>
                  <a:schemeClr val="bg1"/>
                </a:solidFill>
              </a:rPr>
              <a:t> </a:t>
            </a:r>
          </a:p>
          <a:p>
            <a:r>
              <a:rPr lang="en-US" dirty="0">
                <a:solidFill>
                  <a:schemeClr val="bg1"/>
                </a:solidFill>
              </a:rPr>
              <a:t>Please do this right away. Thanks!</a:t>
            </a:r>
          </a:p>
          <a:p>
            <a:r>
              <a:rPr lang="en-US" dirty="0">
                <a:solidFill>
                  <a:schemeClr val="bg1"/>
                </a:solidFill>
              </a:rPr>
              <a:t> </a:t>
            </a:r>
          </a:p>
          <a:p>
            <a:r>
              <a:rPr lang="en-US" dirty="0">
                <a:solidFill>
                  <a:schemeClr val="bg1"/>
                </a:solidFill>
              </a:rPr>
              <a:t>Sincerely,</a:t>
            </a:r>
          </a:p>
          <a:p>
            <a:r>
              <a:rPr lang="en-US" dirty="0">
                <a:solidFill>
                  <a:schemeClr val="bg1"/>
                </a:solidFill>
              </a:rPr>
              <a:t>IT </a:t>
            </a:r>
          </a:p>
          <a:p>
            <a:endParaRPr lang="en-US" dirty="0"/>
          </a:p>
        </p:txBody>
      </p:sp>
    </p:spTree>
    <p:extLst>
      <p:ext uri="{BB962C8B-B14F-4D97-AF65-F5344CB8AC3E}">
        <p14:creationId xmlns:p14="http://schemas.microsoft.com/office/powerpoint/2010/main" val="94557263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6" name="Rectangle 5"/>
          <p:cNvSpPr/>
          <p:nvPr/>
        </p:nvSpPr>
        <p:spPr>
          <a:xfrm>
            <a:off x="0" y="0"/>
            <a:ext cx="12191999" cy="6858000"/>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lstStyle/>
          <a:p>
            <a:r>
              <a:rPr lang="en-US" dirty="0" smtClean="0">
                <a:solidFill>
                  <a:schemeClr val="bg1"/>
                </a:solidFill>
              </a:rPr>
              <a:t>Social Engineering Experiment</a:t>
            </a:r>
            <a:endParaRPr lang="en-US" dirty="0">
              <a:solidFill>
                <a:schemeClr val="bg1"/>
              </a:solidFill>
            </a:endParaRPr>
          </a:p>
        </p:txBody>
      </p:sp>
      <p:sp>
        <p:nvSpPr>
          <p:cNvPr id="8" name="Content Placeholder 7"/>
          <p:cNvSpPr>
            <a:spLocks noGrp="1"/>
          </p:cNvSpPr>
          <p:nvPr>
            <p:ph idx="1"/>
          </p:nvPr>
        </p:nvSpPr>
        <p:spPr>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r>
              <a:rPr lang="en-US" dirty="0" smtClean="0"/>
              <a:t>Out of 53 employees that received this email…</a:t>
            </a:r>
          </a:p>
          <a:p>
            <a:pPr lvl="1"/>
            <a:r>
              <a:rPr lang="en-US" dirty="0" smtClean="0"/>
              <a:t>17 people (33.3%) clicked on the link</a:t>
            </a:r>
          </a:p>
        </p:txBody>
      </p:sp>
    </p:spTree>
    <p:extLst>
      <p:ext uri="{BB962C8B-B14F-4D97-AF65-F5344CB8AC3E}">
        <p14:creationId xmlns:p14="http://schemas.microsoft.com/office/powerpoint/2010/main" val="187471212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12660</TotalTime>
  <Words>1340</Words>
  <Application>Microsoft Office PowerPoint</Application>
  <PresentationFormat>Widescreen</PresentationFormat>
  <Paragraphs>136</Paragraphs>
  <Slides>17</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Estrangelo Edessa</vt:lpstr>
      <vt:lpstr>Office Theme</vt:lpstr>
      <vt:lpstr>PowerPoint Presentation</vt:lpstr>
      <vt:lpstr>PowerPoint Presentation</vt:lpstr>
      <vt:lpstr>Malware, Viruses and Ransomware</vt:lpstr>
      <vt:lpstr>Malware, Viruses and Ransomware cont.</vt:lpstr>
      <vt:lpstr>Email</vt:lpstr>
      <vt:lpstr>Email cont.</vt:lpstr>
      <vt:lpstr>PowerPoint Presentation</vt:lpstr>
      <vt:lpstr>PowerPoint Presentation</vt:lpstr>
      <vt:lpstr>Social Engineering Experiment</vt:lpstr>
      <vt:lpstr>Web Browsing</vt:lpstr>
      <vt:lpstr>Web Browsing cont.</vt:lpstr>
      <vt:lpstr>Content Filtering</vt:lpstr>
      <vt:lpstr>Passwords</vt:lpstr>
      <vt:lpstr>Data Backup</vt:lpstr>
      <vt:lpstr>New Computer Use Policy</vt:lpstr>
      <vt:lpstr>Questions…..</vt:lpstr>
      <vt:lpstr>Contact information</vt:lpstr>
    </vt:vector>
  </TitlesOfParts>
  <Company>SageFox</Company>
  <LinksUpToDate>false</LinksUpToDate>
  <SharedDoc>false</SharedDoc>
  <HyperlinkBase>http://sage-fox.com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james sager;sage-fox.com</dc:creator>
  <cp:lastModifiedBy>Glenn Morgan</cp:lastModifiedBy>
  <cp:revision>4857</cp:revision>
  <dcterms:created xsi:type="dcterms:W3CDTF">2015-12-31T02:20:12Z</dcterms:created>
  <dcterms:modified xsi:type="dcterms:W3CDTF">2018-02-27T20:23:56Z</dcterms:modified>
</cp:coreProperties>
</file>